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7" r:id="rId1"/>
  </p:sldMasterIdLst>
  <p:notesMasterIdLst>
    <p:notesMasterId r:id="rId28"/>
  </p:notesMasterIdLst>
  <p:sldIdLst>
    <p:sldId id="268" r:id="rId2"/>
    <p:sldId id="256" r:id="rId3"/>
    <p:sldId id="258" r:id="rId4"/>
    <p:sldId id="269" r:id="rId5"/>
    <p:sldId id="270" r:id="rId6"/>
    <p:sldId id="271" r:id="rId7"/>
    <p:sldId id="308" r:id="rId8"/>
    <p:sldId id="274" r:id="rId9"/>
    <p:sldId id="282" r:id="rId10"/>
    <p:sldId id="284" r:id="rId11"/>
    <p:sldId id="285" r:id="rId12"/>
    <p:sldId id="286" r:id="rId13"/>
    <p:sldId id="287" r:id="rId14"/>
    <p:sldId id="288" r:id="rId15"/>
    <p:sldId id="289" r:id="rId16"/>
    <p:sldId id="290" r:id="rId17"/>
    <p:sldId id="291" r:id="rId18"/>
    <p:sldId id="292" r:id="rId19"/>
    <p:sldId id="293" r:id="rId20"/>
    <p:sldId id="294" r:id="rId21"/>
    <p:sldId id="296" r:id="rId22"/>
    <p:sldId id="297" r:id="rId23"/>
    <p:sldId id="299" r:id="rId24"/>
    <p:sldId id="300" r:id="rId25"/>
    <p:sldId id="301" r:id="rId26"/>
    <p:sldId id="31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9C9"/>
    <a:srgbClr val="D3C5D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p:scale>
          <a:sx n="60" d="100"/>
          <a:sy n="60" d="100"/>
        </p:scale>
        <p:origin x="-1656"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AF205-3F17-47E3-BB00-FB796C607BFD}" type="datetimeFigureOut">
              <a:rPr lang="en-US" smtClean="0"/>
              <a:t>5/14/2019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26392-6BB4-431D-B17D-876A67CC264B}" type="slidenum">
              <a:rPr lang="en-US" smtClean="0"/>
              <a:t>‹#›</a:t>
            </a:fld>
            <a:endParaRPr lang="en-US"/>
          </a:p>
        </p:txBody>
      </p:sp>
    </p:spTree>
    <p:extLst>
      <p:ext uri="{BB962C8B-B14F-4D97-AF65-F5344CB8AC3E}">
        <p14:creationId xmlns:p14="http://schemas.microsoft.com/office/powerpoint/2010/main" val="377897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F473C783-E591-4B2F-A1A9-754F9230692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74A75-F9FA-4F61-A4DF-30ADFD5AAFD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126199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74A75-F9FA-4F61-A4DF-30ADFD5AAFD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3841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74A75-F9FA-4F61-A4DF-30ADFD5AAFD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2907754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676400"/>
            <a:ext cx="7772400" cy="4114800"/>
          </a:xfrm>
        </p:spPr>
        <p:txBody>
          <a:bodyPr/>
          <a:lstStyle/>
          <a:p>
            <a:endParaRPr lang="en-US"/>
          </a:p>
        </p:txBody>
      </p:sp>
      <p:sp>
        <p:nvSpPr>
          <p:cNvPr id="4" name="Date Placeholder 3"/>
          <p:cNvSpPr>
            <a:spLocks noGrp="1"/>
          </p:cNvSpPr>
          <p:nvPr>
            <p:ph type="dt" sz="half" idx="10"/>
          </p:nvPr>
        </p:nvSpPr>
        <p:spPr>
          <a:xfrm>
            <a:off x="10668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2484438" y="6192838"/>
            <a:ext cx="4608512" cy="549275"/>
          </a:xfrm>
        </p:spPr>
        <p:txBody>
          <a:bodyPr/>
          <a:lstStyle>
            <a:lvl1pPr>
              <a:defRPr/>
            </a:lvl1pPr>
          </a:lstStyle>
          <a:p>
            <a:r>
              <a:rPr lang="ar-SA"/>
              <a:t>التعليم الإلكتروني : تقنية واعدة .. وطريقة رائدة 20/2/1424هـ</a:t>
            </a:r>
            <a:endParaRPr lang="en-US"/>
          </a:p>
        </p:txBody>
      </p:sp>
      <p:sp>
        <p:nvSpPr>
          <p:cNvPr id="6" name="Slide Number Placeholder 5"/>
          <p:cNvSpPr>
            <a:spLocks noGrp="1"/>
          </p:cNvSpPr>
          <p:nvPr>
            <p:ph type="sldNum" sz="quarter" idx="12"/>
          </p:nvPr>
        </p:nvSpPr>
        <p:spPr>
          <a:xfrm>
            <a:off x="6934200" y="6324600"/>
            <a:ext cx="1905000" cy="457200"/>
          </a:xfrm>
        </p:spPr>
        <p:txBody>
          <a:bodyPr/>
          <a:lstStyle>
            <a:lvl1pPr>
              <a:defRPr/>
            </a:lvl1pPr>
          </a:lstStyle>
          <a:p>
            <a:fld id="{E8865014-8F68-418A-A080-D0EACEDB92F7}"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74A75-F9FA-4F61-A4DF-30ADFD5AAFD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379438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74A75-F9FA-4F61-A4DF-30ADFD5AAFD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221010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74A75-F9FA-4F61-A4DF-30ADFD5AAFDD}"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303390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74A75-F9FA-4F61-A4DF-30ADFD5AAFDD}"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357813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74A75-F9FA-4F61-A4DF-30ADFD5AAFDD}"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327348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74A75-F9FA-4F61-A4DF-30ADFD5AAFDD}"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274673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74A75-F9FA-4F61-A4DF-30ADFD5AAFDD}"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329019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74A75-F9FA-4F61-A4DF-30ADFD5AAFDD}"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0A17F-1A90-4617-903C-15BB6978F678}" type="slidenum">
              <a:rPr lang="en-US" smtClean="0"/>
              <a:pPr/>
              <a:t>‹#›</a:t>
            </a:fld>
            <a:endParaRPr lang="en-US"/>
          </a:p>
        </p:txBody>
      </p:sp>
    </p:spTree>
    <p:extLst>
      <p:ext uri="{BB962C8B-B14F-4D97-AF65-F5344CB8AC3E}">
        <p14:creationId xmlns:p14="http://schemas.microsoft.com/office/powerpoint/2010/main" val="256085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74A75-F9FA-4F61-A4DF-30ADFD5AAFDD}" type="datetimeFigureOut">
              <a:rPr lang="en-US" smtClean="0"/>
              <a:pPr/>
              <a:t>5/14/2019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0A17F-1A90-4617-903C-15BB6978F678}" type="slidenum">
              <a:rPr lang="en-US" smtClean="0"/>
              <a:pPr/>
              <a:t>‹#›</a:t>
            </a:fld>
            <a:endParaRPr lang="en-US"/>
          </a:p>
        </p:txBody>
      </p:sp>
    </p:spTree>
    <p:extLst>
      <p:ext uri="{BB962C8B-B14F-4D97-AF65-F5344CB8AC3E}">
        <p14:creationId xmlns:p14="http://schemas.microsoft.com/office/powerpoint/2010/main" val="350839286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7482726"/>
          </a:xfrm>
          <a:blipFill>
            <a:blip r:embed="rId3"/>
            <a:tile tx="0" ty="0" sx="100000" sy="100000" flip="none" algn="tl"/>
          </a:blipFill>
        </p:spPr>
        <p:style>
          <a:lnRef idx="2">
            <a:schemeClr val="accent2"/>
          </a:lnRef>
          <a:fillRef idx="1">
            <a:schemeClr val="lt1"/>
          </a:fillRef>
          <a:effectRef idx="0">
            <a:schemeClr val="accent2"/>
          </a:effectRef>
          <a:fontRef idx="minor">
            <a:schemeClr val="dk1"/>
          </a:fontRef>
        </p:style>
        <p:txBody>
          <a:bodyPr>
            <a:normAutofit/>
          </a:bodyPr>
          <a:lstStyle/>
          <a:p>
            <a:endParaRPr lang="ar-SA" dirty="0" smtClean="0">
              <a:solidFill>
                <a:schemeClr val="tx1"/>
              </a:solidFill>
            </a:endParaRPr>
          </a:p>
          <a:p>
            <a:endParaRPr lang="ar-SA" dirty="0" smtClean="0">
              <a:solidFill>
                <a:schemeClr val="tx1"/>
              </a:solidFill>
            </a:endParaRPr>
          </a:p>
          <a:p>
            <a:endParaRPr lang="ar-SA" dirty="0" smtClean="0">
              <a:solidFill>
                <a:schemeClr val="tx1"/>
              </a:solidFill>
            </a:endParaRPr>
          </a:p>
          <a:p>
            <a:endParaRPr lang="en-US" dirty="0">
              <a:solidFill>
                <a:schemeClr val="tx1"/>
              </a:solidFill>
            </a:endParaRPr>
          </a:p>
        </p:txBody>
      </p:sp>
      <p:sp>
        <p:nvSpPr>
          <p:cNvPr id="21" name="Rectangle 20"/>
          <p:cNvSpPr/>
          <p:nvPr/>
        </p:nvSpPr>
        <p:spPr>
          <a:xfrm>
            <a:off x="647564" y="5445224"/>
            <a:ext cx="7848872" cy="1508105"/>
          </a:xfrm>
          <a:prstGeom prst="rect">
            <a:avLst/>
          </a:prstGeom>
        </p:spPr>
        <p:txBody>
          <a:bodyPr wrap="square">
            <a:spAutoFit/>
          </a:bodyPr>
          <a:lstStyle/>
          <a:p>
            <a:pPr algn="ctr" rtl="1"/>
            <a:r>
              <a:rPr lang="ar-SA" sz="2800" dirty="0">
                <a:latin typeface="Sakkal Majalla" pitchFamily="2" charset="-78"/>
                <a:cs typeface="Sakkal Majalla" pitchFamily="2" charset="-78"/>
              </a:rPr>
              <a:t> </a:t>
            </a:r>
            <a:r>
              <a:rPr lang="ar-SA" sz="3600" dirty="0">
                <a:solidFill>
                  <a:schemeClr val="bg1"/>
                </a:solidFill>
                <a:latin typeface="Sakkal Majalla" pitchFamily="2" charset="-78"/>
                <a:cs typeface="Sakkal Majalla" pitchFamily="2" charset="-78"/>
              </a:rPr>
              <a:t>الدكتور إحسان الرحمٰن </a:t>
            </a:r>
            <a:endParaRPr lang="en-US" sz="2800" dirty="0" smtClean="0">
              <a:solidFill>
                <a:schemeClr val="bg1"/>
              </a:solidFill>
              <a:latin typeface="Sakkal Majalla" pitchFamily="2" charset="-78"/>
              <a:cs typeface="Sakkal Majalla" pitchFamily="2" charset="-78"/>
            </a:endParaRPr>
          </a:p>
          <a:p>
            <a:pPr algn="ctr" rtl="1"/>
            <a:r>
              <a:rPr lang="ur-PK" sz="2800" dirty="0">
                <a:latin typeface="Sakkal Majalla" pitchFamily="2" charset="-78"/>
                <a:cs typeface="Sakkal Majalla" pitchFamily="2" charset="-78"/>
              </a:rPr>
              <a:t>الأستاذ </a:t>
            </a:r>
            <a:r>
              <a:rPr lang="ur-PK" sz="2800" dirty="0" smtClean="0">
                <a:latin typeface="Sakkal Majalla" pitchFamily="2" charset="-78"/>
                <a:cs typeface="Sakkal Majalla" pitchFamily="2" charset="-78"/>
              </a:rPr>
              <a:t>المساعد </a:t>
            </a:r>
            <a:r>
              <a:rPr lang="ur-PK" sz="2800" dirty="0">
                <a:latin typeface="Sakkal Majalla" pitchFamily="2" charset="-78"/>
                <a:cs typeface="Sakkal Majalla" pitchFamily="2" charset="-78"/>
              </a:rPr>
              <a:t>في </a:t>
            </a:r>
            <a:r>
              <a:rPr lang="ar-SA" sz="2800" dirty="0">
                <a:latin typeface="Sakkal Majalla" pitchFamily="2" charset="-78"/>
                <a:cs typeface="Sakkal Majalla" pitchFamily="2" charset="-78"/>
              </a:rPr>
              <a:t>قسم اللغة </a:t>
            </a:r>
            <a:r>
              <a:rPr lang="ar-SA" sz="2800" dirty="0" smtClean="0">
                <a:latin typeface="Sakkal Majalla" pitchFamily="2" charset="-78"/>
                <a:cs typeface="Sakkal Majalla" pitchFamily="2" charset="-78"/>
              </a:rPr>
              <a:t>العربیة </a:t>
            </a:r>
            <a:r>
              <a:rPr lang="ar-SA" sz="2800" dirty="0">
                <a:latin typeface="Sakkal Majalla" pitchFamily="2" charset="-78"/>
                <a:cs typeface="Sakkal Majalla" pitchFamily="2" charset="-78"/>
              </a:rPr>
              <a:t>بالكلیة </a:t>
            </a:r>
            <a:r>
              <a:rPr lang="ar-SA" sz="2800" dirty="0" smtClean="0">
                <a:latin typeface="Sakkal Majalla" pitchFamily="2" charset="-78"/>
                <a:cs typeface="Sakkal Majalla" pitchFamily="2" charset="-78"/>
              </a:rPr>
              <a:t>الحكومیة</a:t>
            </a:r>
            <a:r>
              <a:rPr lang="en-US" sz="2800" dirty="0" smtClean="0">
                <a:latin typeface="Sakkal Majalla" pitchFamily="2" charset="-78"/>
                <a:cs typeface="Sakkal Majalla" pitchFamily="2" charset="-78"/>
              </a:rPr>
              <a:t> </a:t>
            </a:r>
            <a:r>
              <a:rPr lang="ur-PK" sz="2800" dirty="0" smtClean="0">
                <a:latin typeface="Sakkal Majalla" pitchFamily="2" charset="-78"/>
                <a:cs typeface="Sakkal Majalla" pitchFamily="2" charset="-78"/>
              </a:rPr>
              <a:t>للدراسات العليا</a:t>
            </a:r>
            <a:endParaRPr lang="en-US" sz="2800" dirty="0">
              <a:latin typeface="Sakkal Majalla" pitchFamily="2" charset="-78"/>
              <a:cs typeface="Sakkal Majalla" pitchFamily="2" charset="-78"/>
            </a:endParaRPr>
          </a:p>
          <a:p>
            <a:pPr algn="ctr" rtl="1"/>
            <a:r>
              <a:rPr lang="ur-PK" sz="2800" dirty="0">
                <a:latin typeface="Sakkal Majalla" pitchFamily="2" charset="-78"/>
                <a:cs typeface="Sakkal Majalla" pitchFamily="2" charset="-78"/>
              </a:rPr>
              <a:t>  ال</a:t>
            </a:r>
            <a:r>
              <a:rPr lang="ar-SA" sz="2800" dirty="0">
                <a:latin typeface="Sakkal Majalla" pitchFamily="2" charset="-78"/>
                <a:cs typeface="Sakkal Majalla" pitchFamily="2" charset="-78"/>
              </a:rPr>
              <a:t>مدیریة راجوري (جامو و كشمیر</a:t>
            </a:r>
            <a:r>
              <a:rPr lang="ar-SA" sz="2800" dirty="0" smtClean="0">
                <a:latin typeface="Sakkal Majalla" pitchFamily="2" charset="-78"/>
                <a:cs typeface="Sakkal Majalla" pitchFamily="2" charset="-78"/>
              </a:rPr>
              <a:t>)</a:t>
            </a:r>
            <a:endParaRPr lang="en-US" sz="2800" dirty="0">
              <a:latin typeface="Sakkal Majalla" pitchFamily="2" charset="-78"/>
              <a:cs typeface="Sakkal Majalla" pitchFamily="2" charset="-78"/>
            </a:endParaRPr>
          </a:p>
        </p:txBody>
      </p:sp>
      <p:sp>
        <p:nvSpPr>
          <p:cNvPr id="6" name="TextBox 5"/>
          <p:cNvSpPr txBox="1"/>
          <p:nvPr/>
        </p:nvSpPr>
        <p:spPr>
          <a:xfrm>
            <a:off x="179512" y="188640"/>
            <a:ext cx="8784976" cy="2554545"/>
          </a:xfrm>
          <a:prstGeom prst="rect">
            <a:avLst/>
          </a:prstGeom>
          <a:solidFill>
            <a:schemeClr val="accent2">
              <a:lumMod val="20000"/>
              <a:lumOff val="80000"/>
            </a:schemeClr>
          </a:solidFill>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SA"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التعليم الإلكتروني</a:t>
            </a:r>
            <a:endPar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endParaRPr>
          </a:p>
          <a:p>
            <a:pPr algn="ctr" rtl="1"/>
            <a:r>
              <a:rPr lang="ar-SA"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في اللغة العربية</a:t>
            </a:r>
            <a:endPar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endParaRPr>
          </a:p>
        </p:txBody>
      </p:sp>
      <p:pic>
        <p:nvPicPr>
          <p:cNvPr id="7" name="Picture 6" descr="Related image"/>
          <p:cNvPicPr/>
          <p:nvPr/>
        </p:nvPicPr>
        <p:blipFill rotWithShape="1">
          <a:blip r:embed="rId4">
            <a:extLst>
              <a:ext uri="{28A0092B-C50C-407E-A947-70E740481C1C}">
                <a14:useLocalDpi xmlns:a14="http://schemas.microsoft.com/office/drawing/2010/main" val="0"/>
              </a:ext>
            </a:extLst>
          </a:blip>
          <a:srcRect r="34363" b="10834"/>
          <a:stretch/>
        </p:blipFill>
        <p:spPr bwMode="auto">
          <a:xfrm>
            <a:off x="1727684" y="3140968"/>
            <a:ext cx="5688632" cy="2160240"/>
          </a:xfrm>
          <a:prstGeom prst="rect">
            <a:avLst/>
          </a:prstGeom>
          <a:noFill/>
          <a:ln>
            <a:noFill/>
          </a:ln>
          <a:extLst>
            <a:ext uri="{53640926-AAD7-44D8-BBD7-CCE9431645EC}">
              <a14:shadowObscured xmlns:a14="http://schemas.microsoft.com/office/drawing/2010/main"/>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20080"/>
          </a:xfrm>
        </p:spPr>
        <p:style>
          <a:lnRef idx="0">
            <a:schemeClr val="accent5"/>
          </a:lnRef>
          <a:fillRef idx="3">
            <a:schemeClr val="accent5"/>
          </a:fillRef>
          <a:effectRef idx="3">
            <a:schemeClr val="accent5"/>
          </a:effectRef>
          <a:fontRef idx="minor">
            <a:schemeClr val="lt1"/>
          </a:fontRef>
        </p:style>
        <p:txBody>
          <a:bodyPr>
            <a:noAutofit/>
          </a:bodyPr>
          <a:lstStyle/>
          <a:p>
            <a:pPr rtl="1"/>
            <a:r>
              <a:rPr lang="ar-SA" sz="3800" dirty="0"/>
              <a:t/>
            </a:r>
            <a:br>
              <a:rPr lang="ar-SA" sz="3800" dirty="0"/>
            </a:br>
            <a:r>
              <a:rPr lang="ar-SA" sz="3800" dirty="0" smtClean="0"/>
              <a:t>1.	الموسوعية </a:t>
            </a:r>
            <a:r>
              <a:rPr lang="ar-SA" sz="3800" dirty="0"/>
              <a:t>العربية   </a:t>
            </a:r>
            <a:r>
              <a:rPr lang="en-US" sz="3800" dirty="0"/>
              <a:t>Arabic encyclopedia</a:t>
            </a:r>
            <a:br>
              <a:rPr lang="en-US" sz="3800" dirty="0"/>
            </a:br>
            <a:endParaRPr lang="en-US" sz="3800" dirty="0"/>
          </a:p>
        </p:txBody>
      </p:sp>
      <p:sp>
        <p:nvSpPr>
          <p:cNvPr id="4" name="Content Placeholder 3"/>
          <p:cNvSpPr>
            <a:spLocks noGrp="1"/>
          </p:cNvSpPr>
          <p:nvPr>
            <p:ph idx="1"/>
          </p:nvPr>
        </p:nvSpPr>
        <p:spPr>
          <a:xfrm>
            <a:off x="251520" y="1268760"/>
            <a:ext cx="8676456" cy="5157192"/>
          </a:xfrm>
          <a:solidFill>
            <a:schemeClr val="accent6">
              <a:lumMod val="60000"/>
              <a:lumOff val="40000"/>
            </a:schemeClr>
          </a:solidFill>
        </p:spPr>
        <p:txBody>
          <a:bodyPr>
            <a:normAutofit/>
          </a:bodyPr>
          <a:lstStyle/>
          <a:p>
            <a:endParaRPr lang="ar-SA" sz="4000" dirty="0" smtClean="0"/>
          </a:p>
          <a:p>
            <a:r>
              <a:rPr lang="en-US" sz="4000" dirty="0" smtClean="0"/>
              <a:t>1</a:t>
            </a:r>
            <a:r>
              <a:rPr lang="en-US" sz="4000" dirty="0"/>
              <a:t>.	www.mawsoah.net</a:t>
            </a:r>
          </a:p>
          <a:p>
            <a:r>
              <a:rPr lang="en-US" sz="4000" dirty="0"/>
              <a:t>2.	www.ar.wikipedia.org</a:t>
            </a:r>
          </a:p>
          <a:p>
            <a:r>
              <a:rPr lang="en-US" sz="4000" dirty="0"/>
              <a:t>3.	www.adab.com</a:t>
            </a:r>
          </a:p>
          <a:p>
            <a:r>
              <a:rPr lang="en-US" sz="4000" dirty="0"/>
              <a:t>4.	www.brill.nl</a:t>
            </a:r>
          </a:p>
          <a:p>
            <a:r>
              <a:rPr lang="en-US" sz="4000" dirty="0"/>
              <a:t>5.	</a:t>
            </a:r>
            <a:r>
              <a:rPr lang="en-US" sz="4000" dirty="0" smtClean="0"/>
              <a:t>www.megaupload.com</a:t>
            </a:r>
          </a:p>
          <a:p>
            <a:endParaRPr lang="en-US" sz="4000" dirty="0"/>
          </a:p>
        </p:txBody>
      </p:sp>
    </p:spTree>
    <p:extLst>
      <p:ext uri="{BB962C8B-B14F-4D97-AF65-F5344CB8AC3E}">
        <p14:creationId xmlns:p14="http://schemas.microsoft.com/office/powerpoint/2010/main" val="28796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style>
          <a:lnRef idx="0">
            <a:schemeClr val="accent6"/>
          </a:lnRef>
          <a:fillRef idx="3">
            <a:schemeClr val="accent6"/>
          </a:fillRef>
          <a:effectRef idx="3">
            <a:schemeClr val="accent6"/>
          </a:effectRef>
          <a:fontRef idx="minor">
            <a:schemeClr val="lt1"/>
          </a:fontRef>
        </p:style>
        <p:txBody>
          <a:bodyPr>
            <a:normAutofit fontScale="90000"/>
          </a:bodyPr>
          <a:lstStyle/>
          <a:p>
            <a:pPr rtl="1"/>
            <a:r>
              <a:rPr lang="ar-SA" dirty="0"/>
              <a:t>2.	موسوعوعة الشعر والشعراء  </a:t>
            </a:r>
            <a:r>
              <a:rPr lang="ar-SA" dirty="0" smtClean="0"/>
              <a:t/>
            </a:r>
            <a:br>
              <a:rPr lang="ar-SA" dirty="0" smtClean="0"/>
            </a:br>
            <a:r>
              <a:rPr lang="en-US" dirty="0" smtClean="0"/>
              <a:t>Arabic </a:t>
            </a:r>
            <a:r>
              <a:rPr lang="en-US" dirty="0"/>
              <a:t>poetry</a:t>
            </a:r>
          </a:p>
        </p:txBody>
      </p:sp>
      <p:sp>
        <p:nvSpPr>
          <p:cNvPr id="3" name="Content Placeholder 2"/>
          <p:cNvSpPr>
            <a:spLocks noGrp="1"/>
          </p:cNvSpPr>
          <p:nvPr>
            <p:ph idx="1"/>
          </p:nvPr>
        </p:nvSpPr>
        <p:spPr>
          <a:solidFill>
            <a:schemeClr val="bg1">
              <a:lumMod val="85000"/>
            </a:schemeClr>
          </a:solidFill>
        </p:spPr>
        <p:txBody>
          <a:bodyPr/>
          <a:lstStyle/>
          <a:p>
            <a:pPr marL="0" indent="0">
              <a:buNone/>
            </a:pPr>
            <a:endParaRPr lang="ar-SA" dirty="0" smtClean="0"/>
          </a:p>
          <a:p>
            <a:pPr marL="0" indent="0">
              <a:buNone/>
            </a:pPr>
            <a:r>
              <a:rPr lang="en-US" dirty="0" smtClean="0"/>
              <a:t>1</a:t>
            </a:r>
            <a:r>
              <a:rPr lang="en-US" dirty="0"/>
              <a:t>.	www.arabicpoems.com</a:t>
            </a:r>
          </a:p>
          <a:p>
            <a:pPr marL="0" indent="0">
              <a:buNone/>
            </a:pPr>
            <a:r>
              <a:rPr lang="en-US" dirty="0"/>
              <a:t>2.	www.adab.com</a:t>
            </a:r>
          </a:p>
          <a:p>
            <a:pPr marL="0" indent="0">
              <a:buNone/>
            </a:pPr>
            <a:r>
              <a:rPr lang="en-US" dirty="0"/>
              <a:t>3.	www.sh3r.info</a:t>
            </a:r>
          </a:p>
          <a:p>
            <a:pPr marL="0" indent="0" algn="just">
              <a:buNone/>
            </a:pPr>
            <a:r>
              <a:rPr lang="en-US" dirty="0"/>
              <a:t>4.	www.poetrytranslation.org</a:t>
            </a:r>
          </a:p>
          <a:p>
            <a:pPr marL="0" indent="0">
              <a:buNone/>
            </a:pPr>
            <a:r>
              <a:rPr lang="en-US" dirty="0"/>
              <a:t>5.	www.arabic.nadwah.com</a:t>
            </a:r>
          </a:p>
          <a:p>
            <a:pPr marL="0" indent="0">
              <a:buNone/>
            </a:pPr>
            <a:r>
              <a:rPr lang="en-US" dirty="0"/>
              <a:t>6.	www.aladeeb.com</a:t>
            </a:r>
          </a:p>
          <a:p>
            <a:pPr marL="0" indent="0">
              <a:buNone/>
            </a:pPr>
            <a:endParaRPr lang="en-US" dirty="0"/>
          </a:p>
        </p:txBody>
      </p:sp>
    </p:spTree>
    <p:extLst>
      <p:ext uri="{BB962C8B-B14F-4D97-AF65-F5344CB8AC3E}">
        <p14:creationId xmlns:p14="http://schemas.microsoft.com/office/powerpoint/2010/main" val="29287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3">
            <a:schemeClr val="lt1"/>
          </a:lnRef>
          <a:fillRef idx="1">
            <a:schemeClr val="dk1"/>
          </a:fillRef>
          <a:effectRef idx="1">
            <a:schemeClr val="dk1"/>
          </a:effectRef>
          <a:fontRef idx="minor">
            <a:schemeClr val="lt1"/>
          </a:fontRef>
        </p:style>
        <p:txBody>
          <a:bodyPr>
            <a:normAutofit fontScale="90000"/>
          </a:bodyPr>
          <a:lstStyle/>
          <a:p>
            <a:pPr rtl="1"/>
            <a:r>
              <a:rPr lang="ar-SA" sz="4000" dirty="0"/>
              <a:t>3.	الكتب والمذكرات	</a:t>
            </a:r>
            <a:r>
              <a:rPr lang="ar-SA" sz="4000" dirty="0" smtClean="0"/>
              <a:t>  </a:t>
            </a:r>
            <a:r>
              <a:rPr lang="en-US" sz="4000" dirty="0" smtClean="0"/>
              <a:t>Books</a:t>
            </a:r>
            <a:r>
              <a:rPr lang="en-US" sz="4000" dirty="0"/>
              <a:t>, Notes </a:t>
            </a:r>
            <a:r>
              <a:rPr lang="en-US" sz="4000" dirty="0" smtClean="0"/>
              <a:t>slides</a:t>
            </a:r>
            <a:endParaRPr lang="en-US" sz="4000" dirty="0"/>
          </a:p>
        </p:txBody>
      </p:sp>
      <p:sp>
        <p:nvSpPr>
          <p:cNvPr id="3" name="Content Placeholder 2"/>
          <p:cNvSpPr>
            <a:spLocks noGrp="1"/>
          </p:cNvSpPr>
          <p:nvPr>
            <p:ph idx="1"/>
          </p:nvPr>
        </p:nvSpPr>
        <p:spPr>
          <a:xfrm>
            <a:off x="457200" y="1268760"/>
            <a:ext cx="8229600" cy="5589240"/>
          </a:xfrm>
          <a:solidFill>
            <a:schemeClr val="bg1">
              <a:lumMod val="95000"/>
            </a:schemeClr>
          </a:solidFill>
        </p:spPr>
        <p:txBody>
          <a:bodyPr>
            <a:noAutofit/>
          </a:bodyPr>
          <a:lstStyle/>
          <a:p>
            <a:r>
              <a:rPr lang="en-US" sz="3600" dirty="0" smtClean="0"/>
              <a:t>1</a:t>
            </a:r>
            <a:r>
              <a:rPr lang="en-US" sz="3600" dirty="0"/>
              <a:t>.	www.awraq.net</a:t>
            </a:r>
          </a:p>
          <a:p>
            <a:r>
              <a:rPr lang="en-US" sz="3600" dirty="0"/>
              <a:t>2.	www.madinaarabic.com</a:t>
            </a:r>
          </a:p>
          <a:p>
            <a:r>
              <a:rPr lang="en-US" sz="3600" dirty="0"/>
              <a:t>3.	www.ummah.com</a:t>
            </a:r>
          </a:p>
          <a:p>
            <a:r>
              <a:rPr lang="en-US" sz="3600" dirty="0"/>
              <a:t>4.	www.4share.com</a:t>
            </a:r>
          </a:p>
          <a:p>
            <a:r>
              <a:rPr lang="en-US" sz="3600" dirty="0"/>
              <a:t>5.	www.orbit.com</a:t>
            </a:r>
          </a:p>
          <a:p>
            <a:r>
              <a:rPr lang="en-US" sz="3600" dirty="0"/>
              <a:t>6.	www.elc.edu.sa</a:t>
            </a:r>
          </a:p>
          <a:p>
            <a:r>
              <a:rPr lang="en-US" sz="3600" dirty="0"/>
              <a:t>7.	www.alkitab.com</a:t>
            </a:r>
          </a:p>
          <a:p>
            <a:r>
              <a:rPr lang="en-US" sz="3600" dirty="0"/>
              <a:t>8.	www.goodreaders.com</a:t>
            </a:r>
          </a:p>
          <a:p>
            <a:endParaRPr lang="en-US" sz="3600" dirty="0"/>
          </a:p>
        </p:txBody>
      </p:sp>
    </p:spTree>
    <p:extLst>
      <p:ext uri="{BB962C8B-B14F-4D97-AF65-F5344CB8AC3E}">
        <p14:creationId xmlns:p14="http://schemas.microsoft.com/office/powerpoint/2010/main" val="30428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ar-SA" dirty="0"/>
              <a:t>4.	علم اللغة </a:t>
            </a:r>
            <a:r>
              <a:rPr lang="ar-SA" dirty="0" smtClean="0"/>
              <a:t>والتجويد</a:t>
            </a:r>
            <a:r>
              <a:rPr lang="en-US" dirty="0" smtClean="0"/>
              <a:t>Linguistics </a:t>
            </a:r>
            <a:r>
              <a:rPr lang="en-US" dirty="0"/>
              <a:t>and phonetics </a:t>
            </a: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endParaRPr lang="ar-SA" sz="4000" dirty="0"/>
          </a:p>
          <a:p>
            <a:r>
              <a:rPr lang="en-US" sz="4000" dirty="0" smtClean="0"/>
              <a:t>1</a:t>
            </a:r>
            <a:r>
              <a:rPr lang="en-US" sz="4000" dirty="0"/>
              <a:t>.	www.alwaet.org</a:t>
            </a:r>
          </a:p>
          <a:p>
            <a:r>
              <a:rPr lang="en-US" sz="4000" dirty="0"/>
              <a:t>2.	www.dur.ac.uk</a:t>
            </a:r>
          </a:p>
          <a:p>
            <a:r>
              <a:rPr lang="en-US" sz="4000" dirty="0"/>
              <a:t>3.	www.halqat.com</a:t>
            </a:r>
          </a:p>
          <a:p>
            <a:r>
              <a:rPr lang="en-US" sz="4000" dirty="0"/>
              <a:t>4.	www.qurancompex.org</a:t>
            </a:r>
          </a:p>
          <a:p>
            <a:pPr marL="0" indent="0">
              <a:buNone/>
            </a:pPr>
            <a:endParaRPr lang="en-US" sz="4000" dirty="0"/>
          </a:p>
        </p:txBody>
      </p:sp>
    </p:spTree>
    <p:extLst>
      <p:ext uri="{BB962C8B-B14F-4D97-AF65-F5344CB8AC3E}">
        <p14:creationId xmlns:p14="http://schemas.microsoft.com/office/powerpoint/2010/main" val="50018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ar-SA" dirty="0"/>
              <a:t>5.	دليل المواقع آلية البحث	</a:t>
            </a:r>
            <a:r>
              <a:rPr lang="ar-SA" dirty="0" smtClean="0"/>
              <a:t/>
            </a:r>
            <a:br>
              <a:rPr lang="ar-SA" dirty="0" smtClean="0"/>
            </a:br>
            <a:r>
              <a:rPr lang="en-US" dirty="0" smtClean="0"/>
              <a:t>Search </a:t>
            </a:r>
            <a:r>
              <a:rPr lang="en-US" dirty="0"/>
              <a:t>Engine And Directories</a:t>
            </a:r>
          </a:p>
        </p:txBody>
      </p:sp>
      <p:sp>
        <p:nvSpPr>
          <p:cNvPr id="3" name="Content Placeholder 2"/>
          <p:cNvSpPr>
            <a:spLocks noGrp="1"/>
          </p:cNvSpPr>
          <p:nvPr>
            <p:ph idx="1"/>
          </p:nvPr>
        </p:nvSpPr>
        <p:spPr>
          <a:solidFill>
            <a:schemeClr val="accent5">
              <a:lumMod val="60000"/>
              <a:lumOff val="40000"/>
            </a:schemeClr>
          </a:solidFill>
        </p:spPr>
        <p:txBody>
          <a:bodyPr/>
          <a:lstStyle/>
          <a:p>
            <a:pPr marL="0" indent="0">
              <a:buNone/>
            </a:pPr>
            <a:endParaRPr lang="ar-SA" dirty="0" smtClean="0"/>
          </a:p>
          <a:p>
            <a:pPr marL="0" indent="0">
              <a:buNone/>
            </a:pPr>
            <a:r>
              <a:rPr lang="ar-SA" dirty="0" smtClean="0"/>
              <a:t>	</a:t>
            </a:r>
            <a:r>
              <a:rPr lang="en-US" dirty="0" smtClean="0"/>
              <a:t>1</a:t>
            </a:r>
            <a:r>
              <a:rPr lang="en-US" dirty="0"/>
              <a:t>.	www.arabicdirectory.com</a:t>
            </a:r>
          </a:p>
          <a:p>
            <a:pPr marL="0" indent="0">
              <a:buNone/>
            </a:pPr>
            <a:r>
              <a:rPr lang="ar-SA" dirty="0" smtClean="0"/>
              <a:t>	</a:t>
            </a:r>
            <a:r>
              <a:rPr lang="en-US" dirty="0" smtClean="0"/>
              <a:t>2</a:t>
            </a:r>
            <a:r>
              <a:rPr lang="en-US" dirty="0"/>
              <a:t>.	www.raddadi.com</a:t>
            </a:r>
          </a:p>
          <a:p>
            <a:pPr marL="0" indent="0">
              <a:buNone/>
            </a:pPr>
            <a:r>
              <a:rPr lang="ar-SA" dirty="0" smtClean="0"/>
              <a:t>	</a:t>
            </a:r>
            <a:r>
              <a:rPr lang="en-US" dirty="0" smtClean="0"/>
              <a:t>3</a:t>
            </a:r>
            <a:r>
              <a:rPr lang="en-US" dirty="0"/>
              <a:t>.	www.arabo.com</a:t>
            </a:r>
          </a:p>
          <a:p>
            <a:pPr marL="0" indent="0">
              <a:buNone/>
            </a:pPr>
            <a:r>
              <a:rPr lang="ar-SA" dirty="0" smtClean="0"/>
              <a:t>	</a:t>
            </a:r>
            <a:r>
              <a:rPr lang="en-US" dirty="0" smtClean="0"/>
              <a:t>4</a:t>
            </a:r>
            <a:r>
              <a:rPr lang="en-US" dirty="0"/>
              <a:t>.	www.star28.com</a:t>
            </a:r>
          </a:p>
          <a:p>
            <a:pPr marL="0" indent="0">
              <a:buNone/>
            </a:pPr>
            <a:r>
              <a:rPr lang="ar-SA" dirty="0" smtClean="0"/>
              <a:t>	</a:t>
            </a:r>
            <a:r>
              <a:rPr lang="en-US" dirty="0" smtClean="0"/>
              <a:t>5</a:t>
            </a:r>
            <a:r>
              <a:rPr lang="en-US" dirty="0"/>
              <a:t>.	www.alyusufi.com</a:t>
            </a:r>
          </a:p>
          <a:p>
            <a:pPr marL="0" indent="0">
              <a:buNone/>
            </a:pPr>
            <a:r>
              <a:rPr lang="ar-SA" dirty="0" smtClean="0"/>
              <a:t>	</a:t>
            </a:r>
            <a:r>
              <a:rPr lang="en-US" dirty="0" smtClean="0"/>
              <a:t>6</a:t>
            </a:r>
            <a:r>
              <a:rPr lang="en-US" dirty="0"/>
              <a:t>.	www.arabphilosophers.com</a:t>
            </a:r>
          </a:p>
          <a:p>
            <a:pPr marL="0" indent="0">
              <a:buNone/>
            </a:pPr>
            <a:endParaRPr lang="en-US" dirty="0"/>
          </a:p>
        </p:txBody>
      </p:sp>
    </p:spTree>
    <p:extLst>
      <p:ext uri="{BB962C8B-B14F-4D97-AF65-F5344CB8AC3E}">
        <p14:creationId xmlns:p14="http://schemas.microsoft.com/office/powerpoint/2010/main" val="8358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rtl="1"/>
            <a:r>
              <a:rPr lang="ar-SA" dirty="0"/>
              <a:t>6.	القواميس		</a:t>
            </a:r>
            <a:r>
              <a:rPr lang="en-US" dirty="0"/>
              <a:t>Dictionaries</a:t>
            </a:r>
          </a:p>
        </p:txBody>
      </p:sp>
      <p:sp>
        <p:nvSpPr>
          <p:cNvPr id="3" name="Content Placeholder 2"/>
          <p:cNvSpPr>
            <a:spLocks noGrp="1"/>
          </p:cNvSpPr>
          <p:nvPr>
            <p:ph idx="1"/>
          </p:nvPr>
        </p:nvSpPr>
        <p:spPr>
          <a:xfrm>
            <a:off x="0" y="1412776"/>
            <a:ext cx="9144000" cy="5445224"/>
          </a:xfrm>
          <a:solidFill>
            <a:schemeClr val="accent2">
              <a:lumMod val="20000"/>
              <a:lumOff val="80000"/>
            </a:schemeClr>
          </a:solidFill>
        </p:spPr>
        <p:txBody>
          <a:bodyPr>
            <a:noAutofit/>
          </a:bodyPr>
          <a:lstStyle/>
          <a:p>
            <a:pPr marL="0" indent="0">
              <a:buNone/>
            </a:pPr>
            <a:r>
              <a:rPr lang="ar-SA" sz="4000" dirty="0" smtClean="0"/>
              <a:t>	</a:t>
            </a:r>
          </a:p>
          <a:p>
            <a:pPr marL="0" indent="0">
              <a:buNone/>
            </a:pPr>
            <a:r>
              <a:rPr lang="ar-SA" sz="4000" dirty="0"/>
              <a:t>	</a:t>
            </a:r>
            <a:r>
              <a:rPr lang="en-US" sz="4000" dirty="0" smtClean="0"/>
              <a:t>1</a:t>
            </a:r>
            <a:r>
              <a:rPr lang="en-US" sz="4000" dirty="0"/>
              <a:t>.	www.dictionory-sakhr.com</a:t>
            </a:r>
          </a:p>
          <a:p>
            <a:pPr marL="0" indent="0">
              <a:buNone/>
            </a:pPr>
            <a:r>
              <a:rPr lang="ar-SA" sz="4000" dirty="0" smtClean="0"/>
              <a:t>	</a:t>
            </a:r>
            <a:r>
              <a:rPr lang="en-US" sz="4000" dirty="0" smtClean="0"/>
              <a:t>2</a:t>
            </a:r>
            <a:r>
              <a:rPr lang="en-US" sz="4000" dirty="0"/>
              <a:t>.	www.languagesource.com</a:t>
            </a:r>
          </a:p>
          <a:p>
            <a:pPr marL="0" indent="0">
              <a:buNone/>
            </a:pPr>
            <a:r>
              <a:rPr lang="ar-SA" sz="4000" dirty="0" smtClean="0"/>
              <a:t>	</a:t>
            </a:r>
            <a:r>
              <a:rPr lang="en-US" sz="4000" dirty="0" smtClean="0"/>
              <a:t>3</a:t>
            </a:r>
            <a:r>
              <a:rPr lang="en-US" sz="4000" dirty="0"/>
              <a:t>.	www.arabicenglishdictionary.org</a:t>
            </a:r>
          </a:p>
          <a:p>
            <a:pPr marL="0" indent="0">
              <a:buNone/>
            </a:pPr>
            <a:r>
              <a:rPr lang="ar-SA" sz="4000" dirty="0" smtClean="0"/>
              <a:t>	</a:t>
            </a:r>
            <a:r>
              <a:rPr lang="en-US" sz="4000" dirty="0" smtClean="0"/>
              <a:t>4</a:t>
            </a:r>
            <a:r>
              <a:rPr lang="en-US" sz="4000" dirty="0"/>
              <a:t>.	www.bablyon.org</a:t>
            </a:r>
          </a:p>
          <a:p>
            <a:pPr marL="0" indent="0">
              <a:buNone/>
            </a:pPr>
            <a:r>
              <a:rPr lang="ar-SA" sz="4000" dirty="0" smtClean="0"/>
              <a:t>	</a:t>
            </a:r>
            <a:r>
              <a:rPr lang="en-US" sz="4000" dirty="0" smtClean="0"/>
              <a:t>5</a:t>
            </a:r>
            <a:r>
              <a:rPr lang="en-US" sz="4000" dirty="0"/>
              <a:t>.	www.lingvosoft.com</a:t>
            </a:r>
          </a:p>
          <a:p>
            <a:pPr marL="0" indent="0">
              <a:buNone/>
            </a:pPr>
            <a:r>
              <a:rPr lang="ar-SA" sz="4000" dirty="0" smtClean="0"/>
              <a:t>	</a:t>
            </a:r>
            <a:r>
              <a:rPr lang="en-US" sz="4000" dirty="0" smtClean="0"/>
              <a:t>6</a:t>
            </a:r>
            <a:r>
              <a:rPr lang="en-US" sz="4000" dirty="0"/>
              <a:t>.	www.almuajam.com</a:t>
            </a:r>
          </a:p>
          <a:p>
            <a:pPr marL="0" indent="0">
              <a:buNone/>
            </a:pPr>
            <a:endParaRPr lang="en-US" sz="4000" dirty="0"/>
          </a:p>
        </p:txBody>
      </p:sp>
    </p:spTree>
    <p:extLst>
      <p:ext uri="{BB962C8B-B14F-4D97-AF65-F5344CB8AC3E}">
        <p14:creationId xmlns:p14="http://schemas.microsoft.com/office/powerpoint/2010/main" val="31011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0">
            <a:schemeClr val="accent2"/>
          </a:lnRef>
          <a:fillRef idx="3">
            <a:schemeClr val="accent2"/>
          </a:fillRef>
          <a:effectRef idx="3">
            <a:schemeClr val="accent2"/>
          </a:effectRef>
          <a:fontRef idx="minor">
            <a:schemeClr val="lt1"/>
          </a:fontRef>
        </p:style>
        <p:txBody>
          <a:bodyPr/>
          <a:lstStyle/>
          <a:p>
            <a:pPr rtl="1"/>
            <a:r>
              <a:rPr lang="ar-SA" dirty="0"/>
              <a:t>7.	الأفلام العربية	</a:t>
            </a:r>
            <a:r>
              <a:rPr lang="en-US" dirty="0"/>
              <a:t>Films</a:t>
            </a:r>
          </a:p>
        </p:txBody>
      </p:sp>
      <p:sp>
        <p:nvSpPr>
          <p:cNvPr id="3" name="Content Placeholder 2"/>
          <p:cNvSpPr>
            <a:spLocks noGrp="1"/>
          </p:cNvSpPr>
          <p:nvPr>
            <p:ph idx="1"/>
          </p:nvPr>
        </p:nvSpPr>
        <p:spPr>
          <a:xfrm>
            <a:off x="0" y="1268760"/>
            <a:ext cx="9144000" cy="5589240"/>
          </a:xfrm>
          <a:solidFill>
            <a:srgbClr val="FFFF00"/>
          </a:solidFill>
        </p:spPr>
        <p:txBody>
          <a:bodyPr>
            <a:normAutofit/>
          </a:bodyPr>
          <a:lstStyle/>
          <a:p>
            <a:pPr marL="0" indent="0">
              <a:buNone/>
            </a:pPr>
            <a:endParaRPr lang="ar-SA" sz="4000" dirty="0" smtClean="0"/>
          </a:p>
          <a:p>
            <a:pPr marL="0" indent="0">
              <a:buNone/>
            </a:pPr>
            <a:r>
              <a:rPr lang="ar-SA" sz="4000" dirty="0" smtClean="0"/>
              <a:t>	</a:t>
            </a:r>
            <a:r>
              <a:rPr lang="en-US" sz="4000" dirty="0" smtClean="0"/>
              <a:t>1</a:t>
            </a:r>
            <a:r>
              <a:rPr lang="en-US" sz="4000" dirty="0"/>
              <a:t>.	www.arabfilm.com</a:t>
            </a:r>
          </a:p>
          <a:p>
            <a:pPr marL="0" indent="0">
              <a:buNone/>
            </a:pPr>
            <a:r>
              <a:rPr lang="ar-SA" sz="4000" dirty="0" smtClean="0"/>
              <a:t>	</a:t>
            </a:r>
            <a:r>
              <a:rPr lang="en-US" sz="4000" dirty="0" smtClean="0"/>
              <a:t>2</a:t>
            </a:r>
            <a:r>
              <a:rPr lang="en-US" sz="4000" dirty="0"/>
              <a:t>.	www.listenarabic.com</a:t>
            </a:r>
          </a:p>
          <a:p>
            <a:pPr marL="0" indent="0">
              <a:buNone/>
            </a:pPr>
            <a:r>
              <a:rPr lang="ar-SA" sz="4000" dirty="0" smtClean="0"/>
              <a:t>	</a:t>
            </a:r>
            <a:r>
              <a:rPr lang="en-US" sz="4000" dirty="0" smtClean="0"/>
              <a:t>3</a:t>
            </a:r>
            <a:r>
              <a:rPr lang="en-US" sz="4000" dirty="0"/>
              <a:t>.	www.almahata.com</a:t>
            </a:r>
          </a:p>
          <a:p>
            <a:pPr marL="0" indent="0">
              <a:buNone/>
            </a:pPr>
            <a:r>
              <a:rPr lang="ar-SA" sz="4000" dirty="0" smtClean="0"/>
              <a:t>	</a:t>
            </a:r>
            <a:r>
              <a:rPr lang="en-US" sz="4000" dirty="0" smtClean="0"/>
              <a:t>4</a:t>
            </a:r>
            <a:r>
              <a:rPr lang="en-US" sz="4000" dirty="0"/>
              <a:t>.	www.2hgs.com</a:t>
            </a:r>
          </a:p>
          <a:p>
            <a:pPr marL="0" indent="0">
              <a:buNone/>
            </a:pPr>
            <a:endParaRPr lang="en-US" sz="4000" dirty="0"/>
          </a:p>
        </p:txBody>
      </p:sp>
    </p:spTree>
    <p:extLst>
      <p:ext uri="{BB962C8B-B14F-4D97-AF65-F5344CB8AC3E}">
        <p14:creationId xmlns:p14="http://schemas.microsoft.com/office/powerpoint/2010/main" val="4985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style>
          <a:lnRef idx="0">
            <a:schemeClr val="accent1"/>
          </a:lnRef>
          <a:fillRef idx="3">
            <a:schemeClr val="accent1"/>
          </a:fillRef>
          <a:effectRef idx="3">
            <a:schemeClr val="accent1"/>
          </a:effectRef>
          <a:fontRef idx="minor">
            <a:schemeClr val="lt1"/>
          </a:fontRef>
        </p:style>
        <p:txBody>
          <a:bodyPr>
            <a:normAutofit fontScale="90000"/>
          </a:bodyPr>
          <a:lstStyle/>
          <a:p>
            <a:pPr rtl="1"/>
            <a:r>
              <a:rPr lang="ar-SA" dirty="0"/>
              <a:t>8.	الحاسوب		</a:t>
            </a:r>
            <a:r>
              <a:rPr lang="ar-SA" dirty="0" smtClean="0"/>
              <a:t/>
            </a:r>
            <a:br>
              <a:rPr lang="ar-SA" dirty="0" smtClean="0"/>
            </a:br>
            <a:r>
              <a:rPr lang="en-US" dirty="0" smtClean="0"/>
              <a:t>Computer </a:t>
            </a:r>
            <a:r>
              <a:rPr lang="en-US" dirty="0"/>
              <a:t>knowledge</a:t>
            </a:r>
          </a:p>
        </p:txBody>
      </p:sp>
      <p:sp>
        <p:nvSpPr>
          <p:cNvPr id="3" name="Content Placeholder 2"/>
          <p:cNvSpPr>
            <a:spLocks noGrp="1"/>
          </p:cNvSpPr>
          <p:nvPr>
            <p:ph idx="1"/>
          </p:nvPr>
        </p:nvSpPr>
        <p:spPr>
          <a:xfrm>
            <a:off x="0" y="1484784"/>
            <a:ext cx="9144000" cy="5373216"/>
          </a:xfrm>
          <a:solidFill>
            <a:srgbClr val="FF0000"/>
          </a:solidFill>
        </p:spPr>
        <p:txBody>
          <a:bodyPr>
            <a:normAutofit/>
          </a:bodyPr>
          <a:lstStyle/>
          <a:p>
            <a:pPr marL="0" indent="0">
              <a:buNone/>
            </a:pPr>
            <a:endParaRPr lang="ar-SA" sz="4000" dirty="0"/>
          </a:p>
          <a:p>
            <a:pPr marL="0" indent="0">
              <a:buNone/>
            </a:pPr>
            <a:r>
              <a:rPr lang="ar-SA" sz="4000" dirty="0" smtClean="0"/>
              <a:t>	</a:t>
            </a:r>
            <a:r>
              <a:rPr lang="en-US" sz="4000" dirty="0" smtClean="0"/>
              <a:t>1</a:t>
            </a:r>
            <a:r>
              <a:rPr lang="en-US" sz="4000" dirty="0"/>
              <a:t>.	www.schoolarabia.net</a:t>
            </a:r>
          </a:p>
          <a:p>
            <a:pPr marL="0" indent="0">
              <a:buNone/>
            </a:pPr>
            <a:r>
              <a:rPr lang="ar-SA" sz="4000" dirty="0" smtClean="0"/>
              <a:t>	</a:t>
            </a:r>
            <a:r>
              <a:rPr lang="en-US" sz="4000" dirty="0" smtClean="0"/>
              <a:t>2</a:t>
            </a:r>
            <a:r>
              <a:rPr lang="en-US" sz="4000" dirty="0"/>
              <a:t>.	www.alhasoob.com</a:t>
            </a:r>
          </a:p>
          <a:p>
            <a:pPr marL="0" indent="0">
              <a:buNone/>
            </a:pPr>
            <a:r>
              <a:rPr lang="ar-SA" sz="4000" dirty="0" smtClean="0"/>
              <a:t>	</a:t>
            </a:r>
            <a:r>
              <a:rPr lang="en-US" sz="4000" dirty="0" smtClean="0"/>
              <a:t>3</a:t>
            </a:r>
            <a:r>
              <a:rPr lang="en-US" sz="4000" dirty="0"/>
              <a:t>.	www.arab-ency.com</a:t>
            </a:r>
          </a:p>
          <a:p>
            <a:pPr marL="0" indent="0">
              <a:buNone/>
            </a:pPr>
            <a:r>
              <a:rPr lang="ar-SA" sz="4000" dirty="0" smtClean="0"/>
              <a:t>	</a:t>
            </a:r>
            <a:r>
              <a:rPr lang="en-US" sz="4000" dirty="0" smtClean="0"/>
              <a:t>4</a:t>
            </a:r>
            <a:r>
              <a:rPr lang="en-US" sz="4000" dirty="0"/>
              <a:t>.	www.moudir.com</a:t>
            </a:r>
          </a:p>
          <a:p>
            <a:pPr marL="0" indent="0">
              <a:buNone/>
            </a:pPr>
            <a:endParaRPr lang="en-US" sz="4000" dirty="0"/>
          </a:p>
        </p:txBody>
      </p:sp>
    </p:spTree>
    <p:extLst>
      <p:ext uri="{BB962C8B-B14F-4D97-AF65-F5344CB8AC3E}">
        <p14:creationId xmlns:p14="http://schemas.microsoft.com/office/powerpoint/2010/main" val="295586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rtl="1"/>
            <a:r>
              <a:rPr lang="ar-SA" dirty="0"/>
              <a:t>9.	علم البلاغة	</a:t>
            </a:r>
            <a:r>
              <a:rPr lang="en-US" dirty="0"/>
              <a:t>Rhetoric</a:t>
            </a:r>
          </a:p>
        </p:txBody>
      </p:sp>
      <p:sp>
        <p:nvSpPr>
          <p:cNvPr id="3" name="Content Placeholder 2"/>
          <p:cNvSpPr>
            <a:spLocks noGrp="1"/>
          </p:cNvSpPr>
          <p:nvPr>
            <p:ph idx="1"/>
          </p:nvPr>
        </p:nvSpPr>
        <p:spPr>
          <a:xfrm>
            <a:off x="0" y="1412776"/>
            <a:ext cx="9144000" cy="54452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Autofit/>
          </a:bodyPr>
          <a:lstStyle/>
          <a:p>
            <a:pPr marL="0" indent="0">
              <a:buNone/>
            </a:pPr>
            <a:endParaRPr lang="ar-SA" sz="4000" dirty="0" smtClean="0">
              <a:solidFill>
                <a:srgbClr val="3779C9"/>
              </a:solidFill>
            </a:endParaRPr>
          </a:p>
          <a:p>
            <a:pPr marL="0" indent="0">
              <a:buNone/>
            </a:pPr>
            <a:r>
              <a:rPr lang="ar-SA" sz="4000" dirty="0" smtClean="0">
                <a:solidFill>
                  <a:srgbClr val="3779C9"/>
                </a:solidFill>
              </a:rPr>
              <a:t>	</a:t>
            </a:r>
            <a:r>
              <a:rPr lang="en-US" sz="4000" dirty="0" smtClean="0">
                <a:solidFill>
                  <a:srgbClr val="3779C9"/>
                </a:solidFill>
              </a:rPr>
              <a:t>1</a:t>
            </a:r>
            <a:r>
              <a:rPr lang="en-US" sz="4000" dirty="0">
                <a:solidFill>
                  <a:srgbClr val="3779C9"/>
                </a:solidFill>
              </a:rPr>
              <a:t>.	www.archive.com</a:t>
            </a:r>
          </a:p>
          <a:p>
            <a:pPr marL="0" indent="0">
              <a:buNone/>
            </a:pPr>
            <a:r>
              <a:rPr lang="ar-SA" sz="4000" dirty="0" smtClean="0">
                <a:solidFill>
                  <a:srgbClr val="3779C9"/>
                </a:solidFill>
              </a:rPr>
              <a:t>	</a:t>
            </a:r>
            <a:r>
              <a:rPr lang="en-US" sz="4000" dirty="0" smtClean="0">
                <a:solidFill>
                  <a:srgbClr val="3779C9"/>
                </a:solidFill>
              </a:rPr>
              <a:t>2</a:t>
            </a:r>
            <a:r>
              <a:rPr lang="en-US" sz="4000" dirty="0">
                <a:solidFill>
                  <a:srgbClr val="3779C9"/>
                </a:solidFill>
              </a:rPr>
              <a:t>.	</a:t>
            </a:r>
            <a:r>
              <a:rPr lang="en-US" dirty="0" smtClean="0">
                <a:solidFill>
                  <a:srgbClr val="3779C9"/>
                </a:solidFill>
              </a:rPr>
              <a:t>www.arabic-stylistics-</a:t>
            </a:r>
            <a:r>
              <a:rPr lang="ar-SA" dirty="0" smtClean="0">
                <a:solidFill>
                  <a:srgbClr val="3779C9"/>
                </a:solidFill>
              </a:rPr>
              <a:t>	</a:t>
            </a:r>
            <a:r>
              <a:rPr lang="en-US" dirty="0" smtClean="0">
                <a:solidFill>
                  <a:srgbClr val="3779C9"/>
                </a:solidFill>
              </a:rPr>
              <a:t>ju.4t.com</a:t>
            </a:r>
            <a:endParaRPr lang="en-US" dirty="0">
              <a:solidFill>
                <a:srgbClr val="3779C9"/>
              </a:solidFill>
            </a:endParaRPr>
          </a:p>
          <a:p>
            <a:pPr marL="0" indent="0">
              <a:buNone/>
            </a:pPr>
            <a:r>
              <a:rPr lang="ar-SA" sz="4000" dirty="0" smtClean="0">
                <a:solidFill>
                  <a:srgbClr val="3779C9"/>
                </a:solidFill>
              </a:rPr>
              <a:t>	</a:t>
            </a:r>
            <a:r>
              <a:rPr lang="en-US" sz="4000" dirty="0" smtClean="0">
                <a:solidFill>
                  <a:srgbClr val="3779C9"/>
                </a:solidFill>
              </a:rPr>
              <a:t>3</a:t>
            </a:r>
            <a:r>
              <a:rPr lang="en-US" sz="4000" dirty="0">
                <a:solidFill>
                  <a:srgbClr val="3779C9"/>
                </a:solidFill>
              </a:rPr>
              <a:t>.	www.mediafire.com</a:t>
            </a:r>
          </a:p>
          <a:p>
            <a:pPr marL="0" indent="0">
              <a:buNone/>
            </a:pPr>
            <a:r>
              <a:rPr lang="ar-SA" sz="4000" dirty="0" smtClean="0">
                <a:solidFill>
                  <a:srgbClr val="3779C9"/>
                </a:solidFill>
              </a:rPr>
              <a:t>	</a:t>
            </a:r>
            <a:r>
              <a:rPr lang="en-US" sz="4000" dirty="0" smtClean="0">
                <a:solidFill>
                  <a:srgbClr val="3779C9"/>
                </a:solidFill>
              </a:rPr>
              <a:t>4</a:t>
            </a:r>
            <a:r>
              <a:rPr lang="en-US" sz="4000" dirty="0">
                <a:solidFill>
                  <a:srgbClr val="3779C9"/>
                </a:solidFill>
              </a:rPr>
              <a:t>.	www.youtube/arbiclikeaboss</a:t>
            </a:r>
          </a:p>
          <a:p>
            <a:pPr marL="0" indent="0">
              <a:buNone/>
            </a:pPr>
            <a:r>
              <a:rPr lang="ar-SA" sz="4000" dirty="0" smtClean="0">
                <a:solidFill>
                  <a:srgbClr val="3779C9"/>
                </a:solidFill>
              </a:rPr>
              <a:t>	</a:t>
            </a:r>
            <a:r>
              <a:rPr lang="en-US" sz="4000" dirty="0" smtClean="0">
                <a:solidFill>
                  <a:srgbClr val="3779C9"/>
                </a:solidFill>
              </a:rPr>
              <a:t>5</a:t>
            </a:r>
            <a:r>
              <a:rPr lang="en-US" sz="4000" dirty="0">
                <a:solidFill>
                  <a:srgbClr val="3779C9"/>
                </a:solidFill>
              </a:rPr>
              <a:t>.	www.fajr.com</a:t>
            </a:r>
          </a:p>
          <a:p>
            <a:pPr marL="0" indent="0">
              <a:buNone/>
            </a:pPr>
            <a:endParaRPr lang="en-US" sz="4000" dirty="0">
              <a:solidFill>
                <a:srgbClr val="3779C9"/>
              </a:solidFill>
            </a:endParaRPr>
          </a:p>
        </p:txBody>
      </p:sp>
    </p:spTree>
    <p:extLst>
      <p:ext uri="{BB962C8B-B14F-4D97-AF65-F5344CB8AC3E}">
        <p14:creationId xmlns:p14="http://schemas.microsoft.com/office/powerpoint/2010/main" val="190896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pPr rtl="1"/>
            <a:r>
              <a:rPr lang="ar-SA" dirty="0" smtClean="0"/>
              <a:t/>
            </a:r>
            <a:br>
              <a:rPr lang="ar-SA" dirty="0" smtClean="0"/>
            </a:br>
            <a:r>
              <a:rPr lang="ar-SA" dirty="0" smtClean="0"/>
              <a:t>10</a:t>
            </a:r>
            <a:r>
              <a:rPr lang="ar-SA" dirty="0"/>
              <a:t>.	</a:t>
            </a:r>
            <a:r>
              <a:rPr lang="ar-SA" dirty="0" smtClean="0"/>
              <a:t>اللغة </a:t>
            </a:r>
            <a:r>
              <a:rPr lang="ar-SA" dirty="0"/>
              <a:t>العربية والادب والنحو والصرف </a:t>
            </a:r>
            <a:br>
              <a:rPr lang="ar-SA" dirty="0"/>
            </a:br>
            <a:r>
              <a:rPr lang="en-US" sz="3600" dirty="0"/>
              <a:t>Arabic language, literature and grammar</a:t>
            </a:r>
            <a:r>
              <a:rPr lang="en-US" dirty="0"/>
              <a:t/>
            </a:r>
            <a:br>
              <a:rPr lang="en-US" dirty="0"/>
            </a:br>
            <a:endParaRPr lang="en-US" dirty="0"/>
          </a:p>
        </p:txBody>
      </p:sp>
      <p:sp>
        <p:nvSpPr>
          <p:cNvPr id="5" name="Content Placeholder 4"/>
          <p:cNvSpPr>
            <a:spLocks noGrp="1"/>
          </p:cNvSpPr>
          <p:nvPr>
            <p:ph sz="half" idx="2"/>
          </p:nvPr>
        </p:nvSpPr>
        <p:spPr>
          <a:xfrm>
            <a:off x="0" y="1412776"/>
            <a:ext cx="9143999" cy="5445224"/>
          </a:xfrm>
          <a:blipFill>
            <a:blip r:embed="rId2"/>
            <a:tile tx="0" ty="0" sx="100000" sy="100000" flip="none" algn="tl"/>
          </a:blipFill>
        </p:spPr>
        <p:txBody>
          <a:bodyPr>
            <a:noAutofit/>
          </a:bodyPr>
          <a:lstStyle/>
          <a:p>
            <a:pPr marL="640080" indent="0">
              <a:spcBef>
                <a:spcPts val="1200"/>
              </a:spcBef>
              <a:buNone/>
            </a:pPr>
            <a:r>
              <a:rPr lang="ar-SA" sz="3600" dirty="0"/>
              <a:t>	</a:t>
            </a:r>
            <a:r>
              <a:rPr lang="en-US" sz="3600" dirty="0" smtClean="0"/>
              <a:t>1</a:t>
            </a:r>
            <a:r>
              <a:rPr lang="en-US" sz="3600" dirty="0"/>
              <a:t>.	www.syrianstory.com</a:t>
            </a:r>
          </a:p>
          <a:p>
            <a:pPr marL="0" indent="0">
              <a:buNone/>
            </a:pPr>
            <a:r>
              <a:rPr lang="ar-SA" sz="3600" dirty="0" smtClean="0"/>
              <a:t>	</a:t>
            </a:r>
            <a:r>
              <a:rPr lang="en-US" sz="3600" dirty="0" smtClean="0"/>
              <a:t>2</a:t>
            </a:r>
            <a:r>
              <a:rPr lang="en-US" sz="3600" dirty="0"/>
              <a:t>.	www.wikipedia.org</a:t>
            </a:r>
          </a:p>
          <a:p>
            <a:pPr marL="0" indent="0">
              <a:buNone/>
            </a:pPr>
            <a:r>
              <a:rPr lang="ar-SA" sz="3600" dirty="0" smtClean="0"/>
              <a:t>	</a:t>
            </a:r>
            <a:r>
              <a:rPr lang="en-US" sz="3600" dirty="0" smtClean="0"/>
              <a:t>3</a:t>
            </a:r>
            <a:r>
              <a:rPr lang="en-US" sz="3600" dirty="0"/>
              <a:t>.	www.kayma.com</a:t>
            </a:r>
          </a:p>
          <a:p>
            <a:pPr marL="0" indent="0">
              <a:buNone/>
            </a:pPr>
            <a:r>
              <a:rPr lang="ar-SA" sz="3600" dirty="0" smtClean="0"/>
              <a:t>	</a:t>
            </a:r>
            <a:r>
              <a:rPr lang="en-US" sz="3600" dirty="0" smtClean="0"/>
              <a:t>4</a:t>
            </a:r>
            <a:r>
              <a:rPr lang="en-US" sz="3600" dirty="0"/>
              <a:t>.	www.drmosod.com</a:t>
            </a:r>
          </a:p>
          <a:p>
            <a:pPr marL="0" indent="0">
              <a:buNone/>
            </a:pPr>
            <a:r>
              <a:rPr lang="ar-SA" sz="3600" dirty="0" smtClean="0"/>
              <a:t>	</a:t>
            </a:r>
            <a:r>
              <a:rPr lang="en-US" sz="3600" dirty="0" smtClean="0"/>
              <a:t>5</a:t>
            </a:r>
            <a:r>
              <a:rPr lang="en-US" sz="3600" dirty="0"/>
              <a:t>.	www.mediafire.com</a:t>
            </a:r>
          </a:p>
          <a:p>
            <a:pPr marL="0" indent="0">
              <a:buNone/>
            </a:pPr>
            <a:r>
              <a:rPr lang="ar-SA" sz="3600" dirty="0" smtClean="0"/>
              <a:t>	</a:t>
            </a:r>
            <a:r>
              <a:rPr lang="en-US" sz="3600" dirty="0" smtClean="0"/>
              <a:t>6</a:t>
            </a:r>
            <a:r>
              <a:rPr lang="en-US" sz="3600" dirty="0"/>
              <a:t>.	www.ibnmalik.8m.com</a:t>
            </a:r>
          </a:p>
          <a:p>
            <a:pPr marL="0" indent="0">
              <a:buNone/>
            </a:pPr>
            <a:r>
              <a:rPr lang="ar-SA" sz="3600" dirty="0" smtClean="0"/>
              <a:t>	</a:t>
            </a:r>
            <a:r>
              <a:rPr lang="en-US" sz="3600" dirty="0" smtClean="0"/>
              <a:t>7</a:t>
            </a:r>
            <a:r>
              <a:rPr lang="en-US" sz="3600" dirty="0"/>
              <a:t>.	www.waqfiya.com</a:t>
            </a:r>
          </a:p>
          <a:p>
            <a:pPr marL="0" indent="0">
              <a:buNone/>
            </a:pPr>
            <a:r>
              <a:rPr lang="ar-SA" sz="3600" dirty="0" smtClean="0"/>
              <a:t>	</a:t>
            </a:r>
            <a:r>
              <a:rPr lang="en-US" sz="3600" dirty="0" smtClean="0"/>
              <a:t>8</a:t>
            </a:r>
            <a:r>
              <a:rPr lang="en-US" sz="3600" dirty="0"/>
              <a:t>.	</a:t>
            </a:r>
            <a:r>
              <a:rPr lang="en-US" sz="3600" dirty="0" smtClean="0"/>
              <a:t>www.arabictripod.com</a:t>
            </a:r>
            <a:r>
              <a:rPr lang="ar-SA" sz="3600" dirty="0" smtClean="0"/>
              <a:t> </a:t>
            </a:r>
            <a:endParaRPr lang="en-US" sz="3600" dirty="0"/>
          </a:p>
        </p:txBody>
      </p:sp>
    </p:spTree>
    <p:extLst>
      <p:ext uri="{BB962C8B-B14F-4D97-AF65-F5344CB8AC3E}">
        <p14:creationId xmlns:p14="http://schemas.microsoft.com/office/powerpoint/2010/main" val="353826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down)">
                                      <p:cBhvr>
                                        <p:cTn id="43" dur="580">
                                          <p:stCondLst>
                                            <p:cond delay="0"/>
                                          </p:stCondLst>
                                        </p:cTn>
                                        <p:tgtEl>
                                          <p:spTgt spid="5">
                                            <p:txEl>
                                              <p:pRg st="1" end="1"/>
                                            </p:txEl>
                                          </p:spTgt>
                                        </p:tgtEl>
                                      </p:cBhvr>
                                    </p:animEffect>
                                    <p:anim calcmode="lin" valueType="num">
                                      <p:cBhvr>
                                        <p:cTn id="4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1" end="1"/>
                                            </p:txEl>
                                          </p:spTgt>
                                        </p:tgtEl>
                                      </p:cBhvr>
                                      <p:to x="100000" y="60000"/>
                                    </p:animScale>
                                    <p:animScale>
                                      <p:cBhvr>
                                        <p:cTn id="50" dur="166" decel="50000">
                                          <p:stCondLst>
                                            <p:cond delay="676"/>
                                          </p:stCondLst>
                                        </p:cTn>
                                        <p:tgtEl>
                                          <p:spTgt spid="5">
                                            <p:txEl>
                                              <p:pRg st="1" end="1"/>
                                            </p:txEl>
                                          </p:spTgt>
                                        </p:tgtEl>
                                      </p:cBhvr>
                                      <p:to x="100000" y="100000"/>
                                    </p:animScale>
                                    <p:animScale>
                                      <p:cBhvr>
                                        <p:cTn id="51" dur="26">
                                          <p:stCondLst>
                                            <p:cond delay="1312"/>
                                          </p:stCondLst>
                                        </p:cTn>
                                        <p:tgtEl>
                                          <p:spTgt spid="5">
                                            <p:txEl>
                                              <p:pRg st="1" end="1"/>
                                            </p:txEl>
                                          </p:spTgt>
                                        </p:tgtEl>
                                      </p:cBhvr>
                                      <p:to x="100000" y="80000"/>
                                    </p:animScale>
                                    <p:animScale>
                                      <p:cBhvr>
                                        <p:cTn id="52" dur="166" decel="50000">
                                          <p:stCondLst>
                                            <p:cond delay="1338"/>
                                          </p:stCondLst>
                                        </p:cTn>
                                        <p:tgtEl>
                                          <p:spTgt spid="5">
                                            <p:txEl>
                                              <p:pRg st="1" end="1"/>
                                            </p:txEl>
                                          </p:spTgt>
                                        </p:tgtEl>
                                      </p:cBhvr>
                                      <p:to x="100000" y="100000"/>
                                    </p:animScale>
                                    <p:animScale>
                                      <p:cBhvr>
                                        <p:cTn id="53" dur="26">
                                          <p:stCondLst>
                                            <p:cond delay="1642"/>
                                          </p:stCondLst>
                                        </p:cTn>
                                        <p:tgtEl>
                                          <p:spTgt spid="5">
                                            <p:txEl>
                                              <p:pRg st="1" end="1"/>
                                            </p:txEl>
                                          </p:spTgt>
                                        </p:tgtEl>
                                      </p:cBhvr>
                                      <p:to x="100000" y="90000"/>
                                    </p:animScale>
                                    <p:animScale>
                                      <p:cBhvr>
                                        <p:cTn id="54" dur="166" decel="50000">
                                          <p:stCondLst>
                                            <p:cond delay="1668"/>
                                          </p:stCondLst>
                                        </p:cTn>
                                        <p:tgtEl>
                                          <p:spTgt spid="5">
                                            <p:txEl>
                                              <p:pRg st="1" end="1"/>
                                            </p:txEl>
                                          </p:spTgt>
                                        </p:tgtEl>
                                      </p:cBhvr>
                                      <p:to x="100000" y="100000"/>
                                    </p:animScale>
                                    <p:animScale>
                                      <p:cBhvr>
                                        <p:cTn id="55" dur="26">
                                          <p:stCondLst>
                                            <p:cond delay="1808"/>
                                          </p:stCondLst>
                                        </p:cTn>
                                        <p:tgtEl>
                                          <p:spTgt spid="5">
                                            <p:txEl>
                                              <p:pRg st="1" end="1"/>
                                            </p:txEl>
                                          </p:spTgt>
                                        </p:tgtEl>
                                      </p:cBhvr>
                                      <p:to x="100000" y="95000"/>
                                    </p:animScale>
                                    <p:animScale>
                                      <p:cBhvr>
                                        <p:cTn id="56" dur="166" decel="50000">
                                          <p:stCondLst>
                                            <p:cond delay="1834"/>
                                          </p:stCondLst>
                                        </p:cTn>
                                        <p:tgtEl>
                                          <p:spTgt spid="5">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down)">
                                      <p:cBhvr>
                                        <p:cTn id="61" dur="580">
                                          <p:stCondLst>
                                            <p:cond delay="0"/>
                                          </p:stCondLst>
                                        </p:cTn>
                                        <p:tgtEl>
                                          <p:spTgt spid="5">
                                            <p:txEl>
                                              <p:pRg st="2" end="2"/>
                                            </p:txEl>
                                          </p:spTgt>
                                        </p:tgtEl>
                                      </p:cBhvr>
                                    </p:animEffect>
                                    <p:anim calcmode="lin" valueType="num">
                                      <p:cBhvr>
                                        <p:cTn id="6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2" end="2"/>
                                            </p:txEl>
                                          </p:spTgt>
                                        </p:tgtEl>
                                      </p:cBhvr>
                                      <p:to x="100000" y="60000"/>
                                    </p:animScale>
                                    <p:animScale>
                                      <p:cBhvr>
                                        <p:cTn id="68" dur="166" decel="50000">
                                          <p:stCondLst>
                                            <p:cond delay="676"/>
                                          </p:stCondLst>
                                        </p:cTn>
                                        <p:tgtEl>
                                          <p:spTgt spid="5">
                                            <p:txEl>
                                              <p:pRg st="2" end="2"/>
                                            </p:txEl>
                                          </p:spTgt>
                                        </p:tgtEl>
                                      </p:cBhvr>
                                      <p:to x="100000" y="100000"/>
                                    </p:animScale>
                                    <p:animScale>
                                      <p:cBhvr>
                                        <p:cTn id="69" dur="26">
                                          <p:stCondLst>
                                            <p:cond delay="1312"/>
                                          </p:stCondLst>
                                        </p:cTn>
                                        <p:tgtEl>
                                          <p:spTgt spid="5">
                                            <p:txEl>
                                              <p:pRg st="2" end="2"/>
                                            </p:txEl>
                                          </p:spTgt>
                                        </p:tgtEl>
                                      </p:cBhvr>
                                      <p:to x="100000" y="80000"/>
                                    </p:animScale>
                                    <p:animScale>
                                      <p:cBhvr>
                                        <p:cTn id="70" dur="166" decel="50000">
                                          <p:stCondLst>
                                            <p:cond delay="1338"/>
                                          </p:stCondLst>
                                        </p:cTn>
                                        <p:tgtEl>
                                          <p:spTgt spid="5">
                                            <p:txEl>
                                              <p:pRg st="2" end="2"/>
                                            </p:txEl>
                                          </p:spTgt>
                                        </p:tgtEl>
                                      </p:cBhvr>
                                      <p:to x="100000" y="100000"/>
                                    </p:animScale>
                                    <p:animScale>
                                      <p:cBhvr>
                                        <p:cTn id="71" dur="26">
                                          <p:stCondLst>
                                            <p:cond delay="1642"/>
                                          </p:stCondLst>
                                        </p:cTn>
                                        <p:tgtEl>
                                          <p:spTgt spid="5">
                                            <p:txEl>
                                              <p:pRg st="2" end="2"/>
                                            </p:txEl>
                                          </p:spTgt>
                                        </p:tgtEl>
                                      </p:cBhvr>
                                      <p:to x="100000" y="90000"/>
                                    </p:animScale>
                                    <p:animScale>
                                      <p:cBhvr>
                                        <p:cTn id="72" dur="166" decel="50000">
                                          <p:stCondLst>
                                            <p:cond delay="1668"/>
                                          </p:stCondLst>
                                        </p:cTn>
                                        <p:tgtEl>
                                          <p:spTgt spid="5">
                                            <p:txEl>
                                              <p:pRg st="2" end="2"/>
                                            </p:txEl>
                                          </p:spTgt>
                                        </p:tgtEl>
                                      </p:cBhvr>
                                      <p:to x="100000" y="100000"/>
                                    </p:animScale>
                                    <p:animScale>
                                      <p:cBhvr>
                                        <p:cTn id="73" dur="26">
                                          <p:stCondLst>
                                            <p:cond delay="1808"/>
                                          </p:stCondLst>
                                        </p:cTn>
                                        <p:tgtEl>
                                          <p:spTgt spid="5">
                                            <p:txEl>
                                              <p:pRg st="2" end="2"/>
                                            </p:txEl>
                                          </p:spTgt>
                                        </p:tgtEl>
                                      </p:cBhvr>
                                      <p:to x="100000" y="95000"/>
                                    </p:animScale>
                                    <p:animScale>
                                      <p:cBhvr>
                                        <p:cTn id="74" dur="166" decel="50000">
                                          <p:stCondLst>
                                            <p:cond delay="1834"/>
                                          </p:stCondLst>
                                        </p:cTn>
                                        <p:tgtEl>
                                          <p:spTgt spid="5">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Effect transition="in" filter="wipe(down)">
                                      <p:cBhvr>
                                        <p:cTn id="79" dur="580">
                                          <p:stCondLst>
                                            <p:cond delay="0"/>
                                          </p:stCondLst>
                                        </p:cTn>
                                        <p:tgtEl>
                                          <p:spTgt spid="5">
                                            <p:txEl>
                                              <p:pRg st="3" end="3"/>
                                            </p:txEl>
                                          </p:spTgt>
                                        </p:tgtEl>
                                      </p:cBhvr>
                                    </p:animEffect>
                                    <p:anim calcmode="lin" valueType="num">
                                      <p:cBhvr>
                                        <p:cTn id="8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3" end="3"/>
                                            </p:txEl>
                                          </p:spTgt>
                                        </p:tgtEl>
                                      </p:cBhvr>
                                      <p:to x="100000" y="60000"/>
                                    </p:animScale>
                                    <p:animScale>
                                      <p:cBhvr>
                                        <p:cTn id="86" dur="166" decel="50000">
                                          <p:stCondLst>
                                            <p:cond delay="676"/>
                                          </p:stCondLst>
                                        </p:cTn>
                                        <p:tgtEl>
                                          <p:spTgt spid="5">
                                            <p:txEl>
                                              <p:pRg st="3" end="3"/>
                                            </p:txEl>
                                          </p:spTgt>
                                        </p:tgtEl>
                                      </p:cBhvr>
                                      <p:to x="100000" y="100000"/>
                                    </p:animScale>
                                    <p:animScale>
                                      <p:cBhvr>
                                        <p:cTn id="87" dur="26">
                                          <p:stCondLst>
                                            <p:cond delay="1312"/>
                                          </p:stCondLst>
                                        </p:cTn>
                                        <p:tgtEl>
                                          <p:spTgt spid="5">
                                            <p:txEl>
                                              <p:pRg st="3" end="3"/>
                                            </p:txEl>
                                          </p:spTgt>
                                        </p:tgtEl>
                                      </p:cBhvr>
                                      <p:to x="100000" y="80000"/>
                                    </p:animScale>
                                    <p:animScale>
                                      <p:cBhvr>
                                        <p:cTn id="88" dur="166" decel="50000">
                                          <p:stCondLst>
                                            <p:cond delay="1338"/>
                                          </p:stCondLst>
                                        </p:cTn>
                                        <p:tgtEl>
                                          <p:spTgt spid="5">
                                            <p:txEl>
                                              <p:pRg st="3" end="3"/>
                                            </p:txEl>
                                          </p:spTgt>
                                        </p:tgtEl>
                                      </p:cBhvr>
                                      <p:to x="100000" y="100000"/>
                                    </p:animScale>
                                    <p:animScale>
                                      <p:cBhvr>
                                        <p:cTn id="89" dur="26">
                                          <p:stCondLst>
                                            <p:cond delay="1642"/>
                                          </p:stCondLst>
                                        </p:cTn>
                                        <p:tgtEl>
                                          <p:spTgt spid="5">
                                            <p:txEl>
                                              <p:pRg st="3" end="3"/>
                                            </p:txEl>
                                          </p:spTgt>
                                        </p:tgtEl>
                                      </p:cBhvr>
                                      <p:to x="100000" y="90000"/>
                                    </p:animScale>
                                    <p:animScale>
                                      <p:cBhvr>
                                        <p:cTn id="90" dur="166" decel="50000">
                                          <p:stCondLst>
                                            <p:cond delay="1668"/>
                                          </p:stCondLst>
                                        </p:cTn>
                                        <p:tgtEl>
                                          <p:spTgt spid="5">
                                            <p:txEl>
                                              <p:pRg st="3" end="3"/>
                                            </p:txEl>
                                          </p:spTgt>
                                        </p:tgtEl>
                                      </p:cBhvr>
                                      <p:to x="100000" y="100000"/>
                                    </p:animScale>
                                    <p:animScale>
                                      <p:cBhvr>
                                        <p:cTn id="91" dur="26">
                                          <p:stCondLst>
                                            <p:cond delay="1808"/>
                                          </p:stCondLst>
                                        </p:cTn>
                                        <p:tgtEl>
                                          <p:spTgt spid="5">
                                            <p:txEl>
                                              <p:pRg st="3" end="3"/>
                                            </p:txEl>
                                          </p:spTgt>
                                        </p:tgtEl>
                                      </p:cBhvr>
                                      <p:to x="100000" y="95000"/>
                                    </p:animScale>
                                    <p:animScale>
                                      <p:cBhvr>
                                        <p:cTn id="92" dur="166" decel="50000">
                                          <p:stCondLst>
                                            <p:cond delay="1834"/>
                                          </p:stCondLst>
                                        </p:cTn>
                                        <p:tgtEl>
                                          <p:spTgt spid="5">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Effect transition="in" filter="wipe(down)">
                                      <p:cBhvr>
                                        <p:cTn id="97" dur="580">
                                          <p:stCondLst>
                                            <p:cond delay="0"/>
                                          </p:stCondLst>
                                        </p:cTn>
                                        <p:tgtEl>
                                          <p:spTgt spid="5">
                                            <p:txEl>
                                              <p:pRg st="4" end="4"/>
                                            </p:txEl>
                                          </p:spTgt>
                                        </p:tgtEl>
                                      </p:cBhvr>
                                    </p:animEffect>
                                    <p:anim calcmode="lin" valueType="num">
                                      <p:cBhvr>
                                        <p:cTn id="98"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4" end="4"/>
                                            </p:txEl>
                                          </p:spTgt>
                                        </p:tgtEl>
                                      </p:cBhvr>
                                      <p:to x="100000" y="60000"/>
                                    </p:animScale>
                                    <p:animScale>
                                      <p:cBhvr>
                                        <p:cTn id="104" dur="166" decel="50000">
                                          <p:stCondLst>
                                            <p:cond delay="676"/>
                                          </p:stCondLst>
                                        </p:cTn>
                                        <p:tgtEl>
                                          <p:spTgt spid="5">
                                            <p:txEl>
                                              <p:pRg st="4" end="4"/>
                                            </p:txEl>
                                          </p:spTgt>
                                        </p:tgtEl>
                                      </p:cBhvr>
                                      <p:to x="100000" y="100000"/>
                                    </p:animScale>
                                    <p:animScale>
                                      <p:cBhvr>
                                        <p:cTn id="105" dur="26">
                                          <p:stCondLst>
                                            <p:cond delay="1312"/>
                                          </p:stCondLst>
                                        </p:cTn>
                                        <p:tgtEl>
                                          <p:spTgt spid="5">
                                            <p:txEl>
                                              <p:pRg st="4" end="4"/>
                                            </p:txEl>
                                          </p:spTgt>
                                        </p:tgtEl>
                                      </p:cBhvr>
                                      <p:to x="100000" y="80000"/>
                                    </p:animScale>
                                    <p:animScale>
                                      <p:cBhvr>
                                        <p:cTn id="106" dur="166" decel="50000">
                                          <p:stCondLst>
                                            <p:cond delay="1338"/>
                                          </p:stCondLst>
                                        </p:cTn>
                                        <p:tgtEl>
                                          <p:spTgt spid="5">
                                            <p:txEl>
                                              <p:pRg st="4" end="4"/>
                                            </p:txEl>
                                          </p:spTgt>
                                        </p:tgtEl>
                                      </p:cBhvr>
                                      <p:to x="100000" y="100000"/>
                                    </p:animScale>
                                    <p:animScale>
                                      <p:cBhvr>
                                        <p:cTn id="107" dur="26">
                                          <p:stCondLst>
                                            <p:cond delay="1642"/>
                                          </p:stCondLst>
                                        </p:cTn>
                                        <p:tgtEl>
                                          <p:spTgt spid="5">
                                            <p:txEl>
                                              <p:pRg st="4" end="4"/>
                                            </p:txEl>
                                          </p:spTgt>
                                        </p:tgtEl>
                                      </p:cBhvr>
                                      <p:to x="100000" y="90000"/>
                                    </p:animScale>
                                    <p:animScale>
                                      <p:cBhvr>
                                        <p:cTn id="108" dur="166" decel="50000">
                                          <p:stCondLst>
                                            <p:cond delay="1668"/>
                                          </p:stCondLst>
                                        </p:cTn>
                                        <p:tgtEl>
                                          <p:spTgt spid="5">
                                            <p:txEl>
                                              <p:pRg st="4" end="4"/>
                                            </p:txEl>
                                          </p:spTgt>
                                        </p:tgtEl>
                                      </p:cBhvr>
                                      <p:to x="100000" y="100000"/>
                                    </p:animScale>
                                    <p:animScale>
                                      <p:cBhvr>
                                        <p:cTn id="109" dur="26">
                                          <p:stCondLst>
                                            <p:cond delay="1808"/>
                                          </p:stCondLst>
                                        </p:cTn>
                                        <p:tgtEl>
                                          <p:spTgt spid="5">
                                            <p:txEl>
                                              <p:pRg st="4" end="4"/>
                                            </p:txEl>
                                          </p:spTgt>
                                        </p:tgtEl>
                                      </p:cBhvr>
                                      <p:to x="100000" y="95000"/>
                                    </p:animScale>
                                    <p:animScale>
                                      <p:cBhvr>
                                        <p:cTn id="110" dur="166" decel="50000">
                                          <p:stCondLst>
                                            <p:cond delay="1834"/>
                                          </p:stCondLst>
                                        </p:cTn>
                                        <p:tgtEl>
                                          <p:spTgt spid="5">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5">
                                            <p:txEl>
                                              <p:pRg st="5" end="5"/>
                                            </p:txEl>
                                          </p:spTgt>
                                        </p:tgtEl>
                                        <p:attrNameLst>
                                          <p:attrName>style.visibility</p:attrName>
                                        </p:attrNameLst>
                                      </p:cBhvr>
                                      <p:to>
                                        <p:strVal val="visible"/>
                                      </p:to>
                                    </p:set>
                                    <p:animEffect transition="in" filter="wipe(down)">
                                      <p:cBhvr>
                                        <p:cTn id="115" dur="580">
                                          <p:stCondLst>
                                            <p:cond delay="0"/>
                                          </p:stCondLst>
                                        </p:cTn>
                                        <p:tgtEl>
                                          <p:spTgt spid="5">
                                            <p:txEl>
                                              <p:pRg st="5" end="5"/>
                                            </p:txEl>
                                          </p:spTgt>
                                        </p:tgtEl>
                                      </p:cBhvr>
                                    </p:animEffect>
                                    <p:anim calcmode="lin" valueType="num">
                                      <p:cBhvr>
                                        <p:cTn id="116"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xEl>
                                              <p:pRg st="5" end="5"/>
                                            </p:txEl>
                                          </p:spTgt>
                                        </p:tgtEl>
                                      </p:cBhvr>
                                      <p:to x="100000" y="60000"/>
                                    </p:animScale>
                                    <p:animScale>
                                      <p:cBhvr>
                                        <p:cTn id="122" dur="166" decel="50000">
                                          <p:stCondLst>
                                            <p:cond delay="676"/>
                                          </p:stCondLst>
                                        </p:cTn>
                                        <p:tgtEl>
                                          <p:spTgt spid="5">
                                            <p:txEl>
                                              <p:pRg st="5" end="5"/>
                                            </p:txEl>
                                          </p:spTgt>
                                        </p:tgtEl>
                                      </p:cBhvr>
                                      <p:to x="100000" y="100000"/>
                                    </p:animScale>
                                    <p:animScale>
                                      <p:cBhvr>
                                        <p:cTn id="123" dur="26">
                                          <p:stCondLst>
                                            <p:cond delay="1312"/>
                                          </p:stCondLst>
                                        </p:cTn>
                                        <p:tgtEl>
                                          <p:spTgt spid="5">
                                            <p:txEl>
                                              <p:pRg st="5" end="5"/>
                                            </p:txEl>
                                          </p:spTgt>
                                        </p:tgtEl>
                                      </p:cBhvr>
                                      <p:to x="100000" y="80000"/>
                                    </p:animScale>
                                    <p:animScale>
                                      <p:cBhvr>
                                        <p:cTn id="124" dur="166" decel="50000">
                                          <p:stCondLst>
                                            <p:cond delay="1338"/>
                                          </p:stCondLst>
                                        </p:cTn>
                                        <p:tgtEl>
                                          <p:spTgt spid="5">
                                            <p:txEl>
                                              <p:pRg st="5" end="5"/>
                                            </p:txEl>
                                          </p:spTgt>
                                        </p:tgtEl>
                                      </p:cBhvr>
                                      <p:to x="100000" y="100000"/>
                                    </p:animScale>
                                    <p:animScale>
                                      <p:cBhvr>
                                        <p:cTn id="125" dur="26">
                                          <p:stCondLst>
                                            <p:cond delay="1642"/>
                                          </p:stCondLst>
                                        </p:cTn>
                                        <p:tgtEl>
                                          <p:spTgt spid="5">
                                            <p:txEl>
                                              <p:pRg st="5" end="5"/>
                                            </p:txEl>
                                          </p:spTgt>
                                        </p:tgtEl>
                                      </p:cBhvr>
                                      <p:to x="100000" y="90000"/>
                                    </p:animScale>
                                    <p:animScale>
                                      <p:cBhvr>
                                        <p:cTn id="126" dur="166" decel="50000">
                                          <p:stCondLst>
                                            <p:cond delay="1668"/>
                                          </p:stCondLst>
                                        </p:cTn>
                                        <p:tgtEl>
                                          <p:spTgt spid="5">
                                            <p:txEl>
                                              <p:pRg st="5" end="5"/>
                                            </p:txEl>
                                          </p:spTgt>
                                        </p:tgtEl>
                                      </p:cBhvr>
                                      <p:to x="100000" y="100000"/>
                                    </p:animScale>
                                    <p:animScale>
                                      <p:cBhvr>
                                        <p:cTn id="127" dur="26">
                                          <p:stCondLst>
                                            <p:cond delay="1808"/>
                                          </p:stCondLst>
                                        </p:cTn>
                                        <p:tgtEl>
                                          <p:spTgt spid="5">
                                            <p:txEl>
                                              <p:pRg st="5" end="5"/>
                                            </p:txEl>
                                          </p:spTgt>
                                        </p:tgtEl>
                                      </p:cBhvr>
                                      <p:to x="100000" y="95000"/>
                                    </p:animScale>
                                    <p:animScale>
                                      <p:cBhvr>
                                        <p:cTn id="128" dur="166" decel="50000">
                                          <p:stCondLst>
                                            <p:cond delay="1834"/>
                                          </p:stCondLst>
                                        </p:cTn>
                                        <p:tgtEl>
                                          <p:spTgt spid="5">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5">
                                            <p:txEl>
                                              <p:pRg st="6" end="6"/>
                                            </p:txEl>
                                          </p:spTgt>
                                        </p:tgtEl>
                                        <p:attrNameLst>
                                          <p:attrName>style.visibility</p:attrName>
                                        </p:attrNameLst>
                                      </p:cBhvr>
                                      <p:to>
                                        <p:strVal val="visible"/>
                                      </p:to>
                                    </p:set>
                                    <p:animEffect transition="in" filter="wipe(down)">
                                      <p:cBhvr>
                                        <p:cTn id="133" dur="580">
                                          <p:stCondLst>
                                            <p:cond delay="0"/>
                                          </p:stCondLst>
                                        </p:cTn>
                                        <p:tgtEl>
                                          <p:spTgt spid="5">
                                            <p:txEl>
                                              <p:pRg st="6" end="6"/>
                                            </p:txEl>
                                          </p:spTgt>
                                        </p:tgtEl>
                                      </p:cBhvr>
                                    </p:animEffect>
                                    <p:anim calcmode="lin" valueType="num">
                                      <p:cBhvr>
                                        <p:cTn id="134"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txEl>
                                              <p:pRg st="6" end="6"/>
                                            </p:txEl>
                                          </p:spTgt>
                                        </p:tgtEl>
                                      </p:cBhvr>
                                      <p:to x="100000" y="60000"/>
                                    </p:animScale>
                                    <p:animScale>
                                      <p:cBhvr>
                                        <p:cTn id="140" dur="166" decel="50000">
                                          <p:stCondLst>
                                            <p:cond delay="676"/>
                                          </p:stCondLst>
                                        </p:cTn>
                                        <p:tgtEl>
                                          <p:spTgt spid="5">
                                            <p:txEl>
                                              <p:pRg st="6" end="6"/>
                                            </p:txEl>
                                          </p:spTgt>
                                        </p:tgtEl>
                                      </p:cBhvr>
                                      <p:to x="100000" y="100000"/>
                                    </p:animScale>
                                    <p:animScale>
                                      <p:cBhvr>
                                        <p:cTn id="141" dur="26">
                                          <p:stCondLst>
                                            <p:cond delay="1312"/>
                                          </p:stCondLst>
                                        </p:cTn>
                                        <p:tgtEl>
                                          <p:spTgt spid="5">
                                            <p:txEl>
                                              <p:pRg st="6" end="6"/>
                                            </p:txEl>
                                          </p:spTgt>
                                        </p:tgtEl>
                                      </p:cBhvr>
                                      <p:to x="100000" y="80000"/>
                                    </p:animScale>
                                    <p:animScale>
                                      <p:cBhvr>
                                        <p:cTn id="142" dur="166" decel="50000">
                                          <p:stCondLst>
                                            <p:cond delay="1338"/>
                                          </p:stCondLst>
                                        </p:cTn>
                                        <p:tgtEl>
                                          <p:spTgt spid="5">
                                            <p:txEl>
                                              <p:pRg st="6" end="6"/>
                                            </p:txEl>
                                          </p:spTgt>
                                        </p:tgtEl>
                                      </p:cBhvr>
                                      <p:to x="100000" y="100000"/>
                                    </p:animScale>
                                    <p:animScale>
                                      <p:cBhvr>
                                        <p:cTn id="143" dur="26">
                                          <p:stCondLst>
                                            <p:cond delay="1642"/>
                                          </p:stCondLst>
                                        </p:cTn>
                                        <p:tgtEl>
                                          <p:spTgt spid="5">
                                            <p:txEl>
                                              <p:pRg st="6" end="6"/>
                                            </p:txEl>
                                          </p:spTgt>
                                        </p:tgtEl>
                                      </p:cBhvr>
                                      <p:to x="100000" y="90000"/>
                                    </p:animScale>
                                    <p:animScale>
                                      <p:cBhvr>
                                        <p:cTn id="144" dur="166" decel="50000">
                                          <p:stCondLst>
                                            <p:cond delay="1668"/>
                                          </p:stCondLst>
                                        </p:cTn>
                                        <p:tgtEl>
                                          <p:spTgt spid="5">
                                            <p:txEl>
                                              <p:pRg st="6" end="6"/>
                                            </p:txEl>
                                          </p:spTgt>
                                        </p:tgtEl>
                                      </p:cBhvr>
                                      <p:to x="100000" y="100000"/>
                                    </p:animScale>
                                    <p:animScale>
                                      <p:cBhvr>
                                        <p:cTn id="145" dur="26">
                                          <p:stCondLst>
                                            <p:cond delay="1808"/>
                                          </p:stCondLst>
                                        </p:cTn>
                                        <p:tgtEl>
                                          <p:spTgt spid="5">
                                            <p:txEl>
                                              <p:pRg st="6" end="6"/>
                                            </p:txEl>
                                          </p:spTgt>
                                        </p:tgtEl>
                                      </p:cBhvr>
                                      <p:to x="100000" y="95000"/>
                                    </p:animScale>
                                    <p:animScale>
                                      <p:cBhvr>
                                        <p:cTn id="146" dur="166" decel="50000">
                                          <p:stCondLst>
                                            <p:cond delay="1834"/>
                                          </p:stCondLst>
                                        </p:cTn>
                                        <p:tgtEl>
                                          <p:spTgt spid="5">
                                            <p:txEl>
                                              <p:pRg st="6" end="6"/>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5">
                                            <p:txEl>
                                              <p:pRg st="7" end="7"/>
                                            </p:txEl>
                                          </p:spTgt>
                                        </p:tgtEl>
                                        <p:attrNameLst>
                                          <p:attrName>style.visibility</p:attrName>
                                        </p:attrNameLst>
                                      </p:cBhvr>
                                      <p:to>
                                        <p:strVal val="visible"/>
                                      </p:to>
                                    </p:set>
                                    <p:animEffect transition="in" filter="wipe(down)">
                                      <p:cBhvr>
                                        <p:cTn id="151" dur="580">
                                          <p:stCondLst>
                                            <p:cond delay="0"/>
                                          </p:stCondLst>
                                        </p:cTn>
                                        <p:tgtEl>
                                          <p:spTgt spid="5">
                                            <p:txEl>
                                              <p:pRg st="7" end="7"/>
                                            </p:txEl>
                                          </p:spTgt>
                                        </p:tgtEl>
                                      </p:cBhvr>
                                    </p:animEffect>
                                    <p:anim calcmode="lin" valueType="num">
                                      <p:cBhvr>
                                        <p:cTn id="152"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txEl>
                                              <p:pRg st="7" end="7"/>
                                            </p:txEl>
                                          </p:spTgt>
                                        </p:tgtEl>
                                      </p:cBhvr>
                                      <p:to x="100000" y="60000"/>
                                    </p:animScale>
                                    <p:animScale>
                                      <p:cBhvr>
                                        <p:cTn id="158" dur="166" decel="50000">
                                          <p:stCondLst>
                                            <p:cond delay="676"/>
                                          </p:stCondLst>
                                        </p:cTn>
                                        <p:tgtEl>
                                          <p:spTgt spid="5">
                                            <p:txEl>
                                              <p:pRg st="7" end="7"/>
                                            </p:txEl>
                                          </p:spTgt>
                                        </p:tgtEl>
                                      </p:cBhvr>
                                      <p:to x="100000" y="100000"/>
                                    </p:animScale>
                                    <p:animScale>
                                      <p:cBhvr>
                                        <p:cTn id="159" dur="26">
                                          <p:stCondLst>
                                            <p:cond delay="1312"/>
                                          </p:stCondLst>
                                        </p:cTn>
                                        <p:tgtEl>
                                          <p:spTgt spid="5">
                                            <p:txEl>
                                              <p:pRg st="7" end="7"/>
                                            </p:txEl>
                                          </p:spTgt>
                                        </p:tgtEl>
                                      </p:cBhvr>
                                      <p:to x="100000" y="80000"/>
                                    </p:animScale>
                                    <p:animScale>
                                      <p:cBhvr>
                                        <p:cTn id="160" dur="166" decel="50000">
                                          <p:stCondLst>
                                            <p:cond delay="1338"/>
                                          </p:stCondLst>
                                        </p:cTn>
                                        <p:tgtEl>
                                          <p:spTgt spid="5">
                                            <p:txEl>
                                              <p:pRg st="7" end="7"/>
                                            </p:txEl>
                                          </p:spTgt>
                                        </p:tgtEl>
                                      </p:cBhvr>
                                      <p:to x="100000" y="100000"/>
                                    </p:animScale>
                                    <p:animScale>
                                      <p:cBhvr>
                                        <p:cTn id="161" dur="26">
                                          <p:stCondLst>
                                            <p:cond delay="1642"/>
                                          </p:stCondLst>
                                        </p:cTn>
                                        <p:tgtEl>
                                          <p:spTgt spid="5">
                                            <p:txEl>
                                              <p:pRg st="7" end="7"/>
                                            </p:txEl>
                                          </p:spTgt>
                                        </p:tgtEl>
                                      </p:cBhvr>
                                      <p:to x="100000" y="90000"/>
                                    </p:animScale>
                                    <p:animScale>
                                      <p:cBhvr>
                                        <p:cTn id="162" dur="166" decel="50000">
                                          <p:stCondLst>
                                            <p:cond delay="1668"/>
                                          </p:stCondLst>
                                        </p:cTn>
                                        <p:tgtEl>
                                          <p:spTgt spid="5">
                                            <p:txEl>
                                              <p:pRg st="7" end="7"/>
                                            </p:txEl>
                                          </p:spTgt>
                                        </p:tgtEl>
                                      </p:cBhvr>
                                      <p:to x="100000" y="100000"/>
                                    </p:animScale>
                                    <p:animScale>
                                      <p:cBhvr>
                                        <p:cTn id="163" dur="26">
                                          <p:stCondLst>
                                            <p:cond delay="1808"/>
                                          </p:stCondLst>
                                        </p:cTn>
                                        <p:tgtEl>
                                          <p:spTgt spid="5">
                                            <p:txEl>
                                              <p:pRg st="7" end="7"/>
                                            </p:txEl>
                                          </p:spTgt>
                                        </p:tgtEl>
                                      </p:cBhvr>
                                      <p:to x="100000" y="95000"/>
                                    </p:animScale>
                                    <p:animScale>
                                      <p:cBhvr>
                                        <p:cTn id="164" dur="166" decel="50000">
                                          <p:stCondLst>
                                            <p:cond delay="1834"/>
                                          </p:stCondLst>
                                        </p:cTn>
                                        <p:tgtEl>
                                          <p:spTgt spid="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 y="13855"/>
            <a:ext cx="9088582" cy="6844145"/>
          </a:xfrm>
          <a:blipFill>
            <a:blip r:embed="rId2"/>
            <a:tile tx="0" ty="0" sx="100000" sy="100000" flip="none" algn="tl"/>
          </a:blipFill>
          <a:effectLst/>
        </p:spPr>
        <p:txBody>
          <a:bodyPr>
            <a:normAutofit/>
          </a:bodyPr>
          <a:lstStyle/>
          <a:p>
            <a:pPr rtl="1"/>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مع تطور تطبيقات الإنترنت في التعليم</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بدأت تلوح في الأفق ملامح طريقة جديدة في التعليم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هي التعليم الإلكتروني .. نشهد الآن بداياتها ..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وسوف تكون أكثر تطوراً في السنوات القادمة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000" b="1" dirty="0">
              <a:ln w="18415" cmpd="sng">
                <a:solidFill>
                  <a:schemeClr val="tx1"/>
                </a:solidFill>
                <a:prstDash val="solid"/>
              </a:ln>
            </a:endParaRPr>
          </a:p>
        </p:txBody>
      </p:sp>
      <p:sp>
        <p:nvSpPr>
          <p:cNvPr id="4" name="Rounded Rectangle 3"/>
          <p:cNvSpPr/>
          <p:nvPr/>
        </p:nvSpPr>
        <p:spPr>
          <a:xfrm>
            <a:off x="539552" y="548680"/>
            <a:ext cx="82153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bg1"/>
                </a:solidFill>
                <a:cs typeface="+mj-cs"/>
              </a:rPr>
              <a:t>التعلم في المستقبل</a:t>
            </a:r>
            <a:r>
              <a:rPr lang="en-US" sz="4400" dirty="0" smtClean="0">
                <a:solidFill>
                  <a:schemeClr val="bg1"/>
                </a:solidFill>
                <a:cs typeface="+mj-cs"/>
              </a:rPr>
              <a:t> </a:t>
            </a:r>
            <a:r>
              <a:rPr lang="ar-SA" sz="4400" dirty="0" smtClean="0">
                <a:solidFill>
                  <a:schemeClr val="bg1"/>
                </a:solidFill>
                <a:cs typeface="+mj-cs"/>
              </a:rPr>
              <a:t>التعلم الإلكترون</a:t>
            </a:r>
            <a:r>
              <a:rPr lang="ur-PK" sz="4400" dirty="0" smtClean="0">
                <a:solidFill>
                  <a:schemeClr val="bg1"/>
                </a:solidFill>
                <a:cs typeface="+mj-cs"/>
              </a:rPr>
              <a:t>ي</a:t>
            </a:r>
            <a:r>
              <a:rPr lang="ar-SA" sz="4400" dirty="0" smtClean="0">
                <a:solidFill>
                  <a:schemeClr val="bg1"/>
                </a:solidFill>
                <a:cs typeface="+mj-cs"/>
              </a:rPr>
              <a:t> = </a:t>
            </a:r>
            <a:r>
              <a:rPr lang="en-US" sz="4400" dirty="0" smtClean="0">
                <a:solidFill>
                  <a:schemeClr val="bg1"/>
                </a:solidFill>
                <a:cs typeface="+mj-cs"/>
              </a:rPr>
              <a:t> </a:t>
            </a:r>
            <a:r>
              <a:rPr lang="en-US" sz="4400" dirty="0" smtClean="0">
                <a:solidFill>
                  <a:schemeClr val="bg1"/>
                </a:solidFill>
                <a:cs typeface="MCS Hijon S_U normal." pitchFamily="2" charset="-78"/>
              </a:rPr>
              <a:t>    </a:t>
            </a:r>
            <a:endParaRPr lang="en-US" sz="4400" dirty="0">
              <a:solidFill>
                <a:schemeClr val="bg1"/>
              </a:solidFill>
              <a:cs typeface="MCS Hijon S_U normal." pitchFamily="2" charset="-78"/>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66" t="6911" r="5637" b="8361"/>
          <a:stretch/>
        </p:blipFill>
        <p:spPr bwMode="auto">
          <a:xfrm>
            <a:off x="2267744" y="4533573"/>
            <a:ext cx="5092262" cy="220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856985"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1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pPr rtl="1"/>
            <a:r>
              <a:rPr lang="en-US" dirty="0" smtClean="0"/>
              <a:t>11</a:t>
            </a:r>
            <a:r>
              <a:rPr lang="ar-SA" dirty="0" smtClean="0"/>
              <a:t>.</a:t>
            </a:r>
            <a:r>
              <a:rPr lang="ar-SA" dirty="0"/>
              <a:t>	المساقات والدورات عبر الانترنت	</a:t>
            </a:r>
            <a:r>
              <a:rPr lang="ar-SA" dirty="0" smtClean="0"/>
              <a:t/>
            </a:r>
            <a:br>
              <a:rPr lang="ar-SA" dirty="0" smtClean="0"/>
            </a:br>
            <a:r>
              <a:rPr lang="en-US" dirty="0" smtClean="0"/>
              <a:t>Online </a:t>
            </a:r>
            <a:r>
              <a:rPr lang="en-US" dirty="0"/>
              <a:t>Courses</a:t>
            </a:r>
          </a:p>
        </p:txBody>
      </p:sp>
      <p:sp>
        <p:nvSpPr>
          <p:cNvPr id="3" name="Content Placeholder 2"/>
          <p:cNvSpPr>
            <a:spLocks noGrp="1"/>
          </p:cNvSpPr>
          <p:nvPr>
            <p:ph idx="1"/>
          </p:nvPr>
        </p:nvSpPr>
        <p:spPr>
          <a:xfrm>
            <a:off x="0" y="1412776"/>
            <a:ext cx="9144000" cy="5445224"/>
          </a:xfrm>
          <a:solidFill>
            <a:srgbClr val="D3C5D3">
              <a:alpha val="98824"/>
            </a:srgbClr>
          </a:solidFill>
          <a:effectLst>
            <a:softEdge rad="635000"/>
          </a:effectLst>
        </p:spPr>
        <p:txBody>
          <a:bodyPr>
            <a:noAutofit/>
          </a:bodyPr>
          <a:lstStyle/>
          <a:p>
            <a:pPr marL="0" indent="0">
              <a:buNone/>
            </a:pPr>
            <a:r>
              <a:rPr lang="ar-SA" dirty="0"/>
              <a:t>	</a:t>
            </a:r>
            <a:r>
              <a:rPr lang="en-US" dirty="0"/>
              <a:t>1.	www.elc.edu.sa</a:t>
            </a:r>
          </a:p>
          <a:p>
            <a:pPr marL="0" indent="0">
              <a:buNone/>
            </a:pPr>
            <a:r>
              <a:rPr lang="ar-SA" dirty="0" smtClean="0"/>
              <a:t>	</a:t>
            </a:r>
            <a:r>
              <a:rPr lang="en-US" dirty="0" smtClean="0"/>
              <a:t>2</a:t>
            </a:r>
            <a:r>
              <a:rPr lang="en-US" dirty="0"/>
              <a:t>.	www.arabic-georgetown.edu</a:t>
            </a:r>
          </a:p>
          <a:p>
            <a:pPr marL="0" indent="0">
              <a:buNone/>
            </a:pPr>
            <a:r>
              <a:rPr lang="ar-SA" dirty="0" smtClean="0"/>
              <a:t>	</a:t>
            </a:r>
            <a:r>
              <a:rPr lang="en-US" dirty="0" smtClean="0"/>
              <a:t>3</a:t>
            </a:r>
            <a:r>
              <a:rPr lang="en-US" dirty="0"/>
              <a:t>.	www.shariaprogram.ca</a:t>
            </a:r>
          </a:p>
          <a:p>
            <a:pPr marL="0" indent="0">
              <a:buNone/>
            </a:pPr>
            <a:r>
              <a:rPr lang="ar-SA" dirty="0" smtClean="0"/>
              <a:t>	</a:t>
            </a:r>
            <a:r>
              <a:rPr lang="en-US" dirty="0" smtClean="0"/>
              <a:t>4</a:t>
            </a:r>
            <a:r>
              <a:rPr lang="en-US" dirty="0"/>
              <a:t>.	www.eaalim.com</a:t>
            </a:r>
          </a:p>
          <a:p>
            <a:pPr marL="0" indent="0">
              <a:buNone/>
            </a:pPr>
            <a:r>
              <a:rPr lang="ar-SA" dirty="0" smtClean="0"/>
              <a:t>	</a:t>
            </a:r>
            <a:r>
              <a:rPr lang="en-US" dirty="0" smtClean="0"/>
              <a:t>5</a:t>
            </a:r>
            <a:r>
              <a:rPr lang="en-US" dirty="0"/>
              <a:t>.	www.dalilusa.com</a:t>
            </a:r>
          </a:p>
          <a:p>
            <a:pPr marL="0" indent="0">
              <a:buNone/>
            </a:pPr>
            <a:r>
              <a:rPr lang="ar-SA" dirty="0" smtClean="0"/>
              <a:t>	</a:t>
            </a:r>
            <a:r>
              <a:rPr lang="en-US" dirty="0" smtClean="0"/>
              <a:t>6</a:t>
            </a:r>
            <a:r>
              <a:rPr lang="en-US" dirty="0"/>
              <a:t>.	www.arabacademy.com</a:t>
            </a:r>
          </a:p>
          <a:p>
            <a:pPr marL="0" indent="0">
              <a:buNone/>
            </a:pPr>
            <a:r>
              <a:rPr lang="ar-SA" dirty="0" smtClean="0"/>
              <a:t>	</a:t>
            </a:r>
            <a:r>
              <a:rPr lang="en-US" dirty="0" smtClean="0"/>
              <a:t>7</a:t>
            </a:r>
            <a:r>
              <a:rPr lang="en-US" dirty="0"/>
              <a:t>.	www.madinaarabic.com</a:t>
            </a:r>
          </a:p>
          <a:p>
            <a:pPr marL="0" indent="0">
              <a:buNone/>
            </a:pPr>
            <a:r>
              <a:rPr lang="ar-SA" dirty="0" smtClean="0"/>
              <a:t>	</a:t>
            </a:r>
            <a:r>
              <a:rPr lang="en-US" dirty="0" smtClean="0"/>
              <a:t>8</a:t>
            </a:r>
            <a:r>
              <a:rPr lang="en-US" dirty="0"/>
              <a:t>.	www.arabicegypt.com</a:t>
            </a:r>
          </a:p>
          <a:p>
            <a:pPr marL="0" indent="0">
              <a:buNone/>
            </a:pPr>
            <a:r>
              <a:rPr lang="ar-SA" dirty="0" smtClean="0"/>
              <a:t>	</a:t>
            </a:r>
            <a:r>
              <a:rPr lang="en-US" dirty="0" smtClean="0"/>
              <a:t>9</a:t>
            </a:r>
            <a:r>
              <a:rPr lang="en-US" dirty="0"/>
              <a:t>.	www.arabiccollege.com</a:t>
            </a:r>
          </a:p>
          <a:p>
            <a:pPr marL="0" indent="0">
              <a:buNone/>
            </a:pPr>
            <a:endParaRPr lang="en-US" dirty="0"/>
          </a:p>
        </p:txBody>
      </p:sp>
    </p:spTree>
    <p:extLst>
      <p:ext uri="{BB962C8B-B14F-4D97-AF65-F5344CB8AC3E}">
        <p14:creationId xmlns:p14="http://schemas.microsoft.com/office/powerpoint/2010/main" val="12452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style>
          <a:lnRef idx="3">
            <a:schemeClr val="lt1"/>
          </a:lnRef>
          <a:fillRef idx="1">
            <a:schemeClr val="accent1"/>
          </a:fillRef>
          <a:effectRef idx="1">
            <a:schemeClr val="accent1"/>
          </a:effectRef>
          <a:fontRef idx="minor">
            <a:schemeClr val="lt1"/>
          </a:fontRef>
        </p:style>
        <p:txBody>
          <a:bodyPr>
            <a:normAutofit fontScale="90000"/>
          </a:bodyPr>
          <a:lstStyle/>
          <a:p>
            <a:pPr rtl="1"/>
            <a:r>
              <a:rPr lang="en-US" dirty="0" smtClean="0"/>
              <a:t>12</a:t>
            </a:r>
            <a:r>
              <a:rPr lang="ar-SA" dirty="0" smtClean="0"/>
              <a:t>.</a:t>
            </a:r>
            <a:r>
              <a:rPr lang="ar-SA" dirty="0"/>
              <a:t>	المكتبات الرقمية أو الالكترونية	</a:t>
            </a:r>
            <a:r>
              <a:rPr lang="ar-SA" dirty="0" smtClean="0"/>
              <a:t/>
            </a:r>
            <a:br>
              <a:rPr lang="ar-SA" dirty="0" smtClean="0"/>
            </a:br>
            <a:r>
              <a:rPr lang="en-US" dirty="0" smtClean="0"/>
              <a:t>Digital</a:t>
            </a:r>
            <a:r>
              <a:rPr lang="en-US" dirty="0"/>
              <a:t>/ E- library</a:t>
            </a:r>
          </a:p>
        </p:txBody>
      </p:sp>
      <p:sp>
        <p:nvSpPr>
          <p:cNvPr id="3" name="Content Placeholder 2"/>
          <p:cNvSpPr>
            <a:spLocks noGrp="1"/>
          </p:cNvSpPr>
          <p:nvPr>
            <p:ph idx="1"/>
          </p:nvPr>
        </p:nvSpPr>
        <p:spPr>
          <a:xfrm>
            <a:off x="0" y="1412776"/>
            <a:ext cx="9144000" cy="5445224"/>
          </a:xfrm>
          <a:blipFill>
            <a:blip r:embed="rId2"/>
            <a:tile tx="0" ty="0" sx="100000" sy="100000" flip="none" algn="tl"/>
          </a:blipFill>
        </p:spPr>
        <p:txBody>
          <a:bodyPr>
            <a:normAutofit fontScale="92500" lnSpcReduction="20000"/>
          </a:bodyPr>
          <a:lstStyle/>
          <a:p>
            <a:pPr marL="0" indent="0">
              <a:buNone/>
            </a:pPr>
            <a:r>
              <a:rPr lang="ar-SA" sz="4000" dirty="0">
                <a:solidFill>
                  <a:schemeClr val="bg1"/>
                </a:solidFill>
              </a:rPr>
              <a:t>	</a:t>
            </a:r>
            <a:r>
              <a:rPr lang="en-US" sz="4000" dirty="0">
                <a:solidFill>
                  <a:schemeClr val="bg1"/>
                </a:solidFill>
              </a:rPr>
              <a:t>1.	www.arab.de</a:t>
            </a:r>
          </a:p>
          <a:p>
            <a:pPr marL="0" indent="0">
              <a:buNone/>
            </a:pPr>
            <a:r>
              <a:rPr lang="ar-SA" sz="4000" dirty="0" smtClean="0">
                <a:solidFill>
                  <a:schemeClr val="bg1"/>
                </a:solidFill>
              </a:rPr>
              <a:t>	</a:t>
            </a:r>
            <a:r>
              <a:rPr lang="en-US" sz="4000" dirty="0" smtClean="0">
                <a:solidFill>
                  <a:schemeClr val="bg1"/>
                </a:solidFill>
              </a:rPr>
              <a:t>2</a:t>
            </a:r>
            <a:r>
              <a:rPr lang="en-US" sz="4000" dirty="0">
                <a:solidFill>
                  <a:schemeClr val="bg1"/>
                </a:solidFill>
              </a:rPr>
              <a:t>.	www.mbrfoundation.ae</a:t>
            </a:r>
          </a:p>
          <a:p>
            <a:pPr marL="0" indent="0">
              <a:buNone/>
            </a:pPr>
            <a:r>
              <a:rPr lang="ar-SA" sz="4000" dirty="0" smtClean="0">
                <a:solidFill>
                  <a:schemeClr val="bg1"/>
                </a:solidFill>
              </a:rPr>
              <a:t>	</a:t>
            </a:r>
            <a:r>
              <a:rPr lang="en-US" sz="4000" dirty="0" smtClean="0">
                <a:solidFill>
                  <a:schemeClr val="bg1"/>
                </a:solidFill>
              </a:rPr>
              <a:t>3</a:t>
            </a:r>
            <a:r>
              <a:rPr lang="en-US" sz="4000" dirty="0">
                <a:solidFill>
                  <a:schemeClr val="bg1"/>
                </a:solidFill>
              </a:rPr>
              <a:t>.	www.kotobarabia.com</a:t>
            </a:r>
          </a:p>
          <a:p>
            <a:pPr marL="0" indent="0">
              <a:buNone/>
            </a:pPr>
            <a:r>
              <a:rPr lang="ar-SA" sz="4000" dirty="0" smtClean="0">
                <a:solidFill>
                  <a:schemeClr val="bg1"/>
                </a:solidFill>
              </a:rPr>
              <a:t>	</a:t>
            </a:r>
            <a:r>
              <a:rPr lang="en-US" sz="4000" dirty="0" smtClean="0">
                <a:solidFill>
                  <a:schemeClr val="bg1"/>
                </a:solidFill>
              </a:rPr>
              <a:t>4</a:t>
            </a:r>
            <a:r>
              <a:rPr lang="en-US" sz="4000" dirty="0">
                <a:solidFill>
                  <a:schemeClr val="bg1"/>
                </a:solidFill>
              </a:rPr>
              <a:t>.	www.bibalex.org</a:t>
            </a:r>
          </a:p>
          <a:p>
            <a:pPr marL="0" indent="0">
              <a:buNone/>
            </a:pPr>
            <a:r>
              <a:rPr lang="ar-SA" sz="4000" dirty="0" smtClean="0">
                <a:solidFill>
                  <a:schemeClr val="bg1"/>
                </a:solidFill>
              </a:rPr>
              <a:t>	</a:t>
            </a:r>
            <a:r>
              <a:rPr lang="en-US" sz="4000" dirty="0" smtClean="0">
                <a:solidFill>
                  <a:schemeClr val="bg1"/>
                </a:solidFill>
              </a:rPr>
              <a:t>5</a:t>
            </a:r>
            <a:r>
              <a:rPr lang="en-US" sz="4000" dirty="0">
                <a:solidFill>
                  <a:schemeClr val="bg1"/>
                </a:solidFill>
              </a:rPr>
              <a:t>.	</a:t>
            </a:r>
            <a:r>
              <a:rPr lang="en-US" sz="4000" dirty="0" smtClean="0">
                <a:solidFill>
                  <a:schemeClr val="bg1"/>
                </a:solidFill>
              </a:rPr>
              <a:t>www.inflibnet.ac.in</a:t>
            </a:r>
          </a:p>
          <a:p>
            <a:pPr marL="0" indent="0">
              <a:buNone/>
            </a:pPr>
            <a:r>
              <a:rPr lang="en-US" sz="4000" dirty="0">
                <a:solidFill>
                  <a:schemeClr val="bg1"/>
                </a:solidFill>
              </a:rPr>
              <a:t>	</a:t>
            </a:r>
            <a:r>
              <a:rPr lang="en-US" sz="4000" dirty="0" smtClean="0">
                <a:solidFill>
                  <a:schemeClr val="bg1"/>
                </a:solidFill>
              </a:rPr>
              <a:t>6</a:t>
            </a:r>
            <a:r>
              <a:rPr lang="en-US" sz="4000" dirty="0">
                <a:solidFill>
                  <a:schemeClr val="bg1"/>
                </a:solidFill>
              </a:rPr>
              <a:t>.	http://shamela.ws/</a:t>
            </a:r>
          </a:p>
          <a:p>
            <a:pPr marL="0" indent="0">
              <a:buNone/>
            </a:pPr>
            <a:r>
              <a:rPr lang="en-US" sz="4000" dirty="0" smtClean="0">
                <a:solidFill>
                  <a:schemeClr val="bg1"/>
                </a:solidFill>
              </a:rPr>
              <a:t>	7</a:t>
            </a:r>
            <a:r>
              <a:rPr lang="en-US" sz="4000" dirty="0">
                <a:solidFill>
                  <a:schemeClr val="bg1"/>
                </a:solidFill>
              </a:rPr>
              <a:t>.	https://al-maktaba.org/#categories</a:t>
            </a:r>
          </a:p>
          <a:p>
            <a:pPr marL="0" indent="0">
              <a:buNone/>
            </a:pPr>
            <a:r>
              <a:rPr lang="en-US" sz="4000" dirty="0" smtClean="0">
                <a:solidFill>
                  <a:schemeClr val="bg1"/>
                </a:solidFill>
              </a:rPr>
              <a:t>	8</a:t>
            </a:r>
            <a:r>
              <a:rPr lang="en-US" sz="4000" dirty="0">
                <a:solidFill>
                  <a:schemeClr val="bg1"/>
                </a:solidFill>
              </a:rPr>
              <a:t>.	http://waqfeya.com/</a:t>
            </a:r>
          </a:p>
          <a:p>
            <a:pPr marL="0" indent="0">
              <a:buNone/>
            </a:pPr>
            <a:r>
              <a:rPr lang="en-US" sz="4000" dirty="0" smtClean="0">
                <a:solidFill>
                  <a:schemeClr val="bg1"/>
                </a:solidFill>
              </a:rPr>
              <a:t>	9</a:t>
            </a:r>
            <a:r>
              <a:rPr lang="en-US" sz="4000" dirty="0">
                <a:solidFill>
                  <a:schemeClr val="bg1"/>
                </a:solidFill>
              </a:rPr>
              <a:t>.	https://www.al-mostafa.com/</a:t>
            </a:r>
          </a:p>
          <a:p>
            <a:pPr marL="0" indent="0">
              <a:buNone/>
            </a:pPr>
            <a:endParaRPr lang="en-US" sz="4000" dirty="0" smtClean="0">
              <a:solidFill>
                <a:schemeClr val="bg1"/>
              </a:solidFill>
            </a:endParaRPr>
          </a:p>
          <a:p>
            <a:pPr marL="0" indent="0">
              <a:buNone/>
            </a:pPr>
            <a:endParaRPr lang="en-US" sz="4000" dirty="0">
              <a:solidFill>
                <a:schemeClr val="bg1"/>
              </a:solidFill>
            </a:endParaRPr>
          </a:p>
        </p:txBody>
      </p:sp>
    </p:spTree>
    <p:extLst>
      <p:ext uri="{BB962C8B-B14F-4D97-AF65-F5344CB8AC3E}">
        <p14:creationId xmlns:p14="http://schemas.microsoft.com/office/powerpoint/2010/main" val="31631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style>
          <a:lnRef idx="3">
            <a:schemeClr val="lt1"/>
          </a:lnRef>
          <a:fillRef idx="1">
            <a:schemeClr val="accent6"/>
          </a:fillRef>
          <a:effectRef idx="1">
            <a:schemeClr val="accent6"/>
          </a:effectRef>
          <a:fontRef idx="minor">
            <a:schemeClr val="lt1"/>
          </a:fontRef>
        </p:style>
        <p:txBody>
          <a:bodyPr>
            <a:normAutofit fontScale="90000"/>
          </a:bodyPr>
          <a:lstStyle/>
          <a:p>
            <a:pPr rtl="1"/>
            <a:r>
              <a:rPr lang="en-US" dirty="0" smtClean="0"/>
              <a:t>13</a:t>
            </a:r>
            <a:r>
              <a:rPr lang="ar-SA" dirty="0" smtClean="0"/>
              <a:t>.</a:t>
            </a:r>
            <a:r>
              <a:rPr lang="ar-SA" dirty="0"/>
              <a:t>	القرآن والحديث		</a:t>
            </a:r>
            <a:r>
              <a:rPr lang="ar-SA" dirty="0" smtClean="0"/>
              <a:t/>
            </a:r>
            <a:br>
              <a:rPr lang="ar-SA" dirty="0" smtClean="0"/>
            </a:br>
            <a:r>
              <a:rPr lang="en-US" dirty="0" smtClean="0"/>
              <a:t>Quran </a:t>
            </a:r>
            <a:r>
              <a:rPr lang="en-US" dirty="0"/>
              <a:t>and Hadith</a:t>
            </a:r>
          </a:p>
        </p:txBody>
      </p:sp>
      <p:sp>
        <p:nvSpPr>
          <p:cNvPr id="3" name="Content Placeholder 2"/>
          <p:cNvSpPr>
            <a:spLocks noGrp="1"/>
          </p:cNvSpPr>
          <p:nvPr>
            <p:ph idx="1"/>
          </p:nvPr>
        </p:nvSpPr>
        <p:spPr>
          <a:xfrm>
            <a:off x="0" y="1412776"/>
            <a:ext cx="9144000" cy="5445224"/>
          </a:xfrm>
          <a:solidFill>
            <a:schemeClr val="accent6">
              <a:lumMod val="60000"/>
              <a:lumOff val="40000"/>
            </a:schemeClr>
          </a:solidFill>
          <a:effectLst>
            <a:outerShdw blurRad="50800" dist="38100" dir="18900000" algn="bl" rotWithShape="0">
              <a:prstClr val="black">
                <a:alpha val="40000"/>
              </a:prstClr>
            </a:outerShdw>
          </a:effectLst>
        </p:spPr>
        <p:txBody>
          <a:bodyPr>
            <a:noAutofit/>
          </a:bodyPr>
          <a:lstStyle/>
          <a:p>
            <a:pPr marL="0" indent="0">
              <a:buNone/>
            </a:pPr>
            <a:r>
              <a:rPr lang="ar-SA" sz="2800" dirty="0"/>
              <a:t>	</a:t>
            </a:r>
            <a:r>
              <a:rPr lang="en-US" sz="2800" dirty="0" smtClean="0"/>
              <a:t>1</a:t>
            </a:r>
            <a:r>
              <a:rPr lang="en-US" sz="2800" dirty="0"/>
              <a:t>.	www.altafsir.com</a:t>
            </a:r>
          </a:p>
          <a:p>
            <a:pPr marL="0" indent="0">
              <a:buNone/>
            </a:pPr>
            <a:r>
              <a:rPr lang="ar-SA" sz="2800" dirty="0" smtClean="0"/>
              <a:t>	</a:t>
            </a:r>
            <a:r>
              <a:rPr lang="en-US" sz="2800" dirty="0" smtClean="0"/>
              <a:t>2</a:t>
            </a:r>
            <a:r>
              <a:rPr lang="en-US" sz="2800" dirty="0"/>
              <a:t>.	www.thafsirulquran.com</a:t>
            </a:r>
          </a:p>
          <a:p>
            <a:pPr marL="0" indent="0">
              <a:buNone/>
            </a:pPr>
            <a:r>
              <a:rPr lang="ar-SA" sz="2800" dirty="0" smtClean="0"/>
              <a:t>	</a:t>
            </a:r>
            <a:r>
              <a:rPr lang="en-US" sz="2800" dirty="0" smtClean="0"/>
              <a:t>3</a:t>
            </a:r>
            <a:r>
              <a:rPr lang="en-US" sz="2800" dirty="0"/>
              <a:t>.	www.tvquran.com</a:t>
            </a:r>
          </a:p>
          <a:p>
            <a:pPr marL="0" indent="0">
              <a:buNone/>
            </a:pPr>
            <a:r>
              <a:rPr lang="ar-SA" sz="2800" dirty="0" smtClean="0"/>
              <a:t>	</a:t>
            </a:r>
            <a:r>
              <a:rPr lang="en-US" sz="2800" dirty="0" smtClean="0"/>
              <a:t>4</a:t>
            </a:r>
            <a:r>
              <a:rPr lang="en-US" sz="2800" dirty="0"/>
              <a:t>.	www.quran.com</a:t>
            </a:r>
          </a:p>
          <a:p>
            <a:pPr marL="0" indent="0">
              <a:buNone/>
            </a:pPr>
            <a:r>
              <a:rPr lang="ar-SA" sz="2800" dirty="0" smtClean="0"/>
              <a:t>	</a:t>
            </a:r>
            <a:r>
              <a:rPr lang="en-US" sz="2800" dirty="0" smtClean="0"/>
              <a:t>5</a:t>
            </a:r>
            <a:r>
              <a:rPr lang="en-US" sz="2800" dirty="0"/>
              <a:t>.	www.tanzil.com</a:t>
            </a:r>
          </a:p>
          <a:p>
            <a:pPr marL="0" indent="0">
              <a:buNone/>
            </a:pPr>
            <a:r>
              <a:rPr lang="ar-SA" sz="2800" dirty="0" smtClean="0"/>
              <a:t>	</a:t>
            </a:r>
            <a:r>
              <a:rPr lang="en-US" sz="2800" dirty="0" smtClean="0"/>
              <a:t>6</a:t>
            </a:r>
            <a:r>
              <a:rPr lang="en-US" sz="2800" dirty="0"/>
              <a:t>.	www.quranexplorer.com</a:t>
            </a:r>
          </a:p>
          <a:p>
            <a:pPr marL="0" indent="0">
              <a:buNone/>
            </a:pPr>
            <a:r>
              <a:rPr lang="ar-SA" sz="2800" dirty="0" smtClean="0"/>
              <a:t>	</a:t>
            </a:r>
            <a:r>
              <a:rPr lang="en-US" sz="2800" dirty="0" smtClean="0"/>
              <a:t>7</a:t>
            </a:r>
            <a:r>
              <a:rPr lang="en-US" sz="2800" dirty="0"/>
              <a:t>.	www.qurancomplex.org</a:t>
            </a:r>
          </a:p>
          <a:p>
            <a:pPr marL="0" indent="0">
              <a:buNone/>
            </a:pPr>
            <a:r>
              <a:rPr lang="ar-SA" sz="2800" dirty="0" smtClean="0"/>
              <a:t>	</a:t>
            </a:r>
            <a:r>
              <a:rPr lang="en-US" sz="2800" dirty="0" smtClean="0"/>
              <a:t>8</a:t>
            </a:r>
            <a:r>
              <a:rPr lang="en-US" sz="2800" dirty="0"/>
              <a:t>.	www.assunna.com</a:t>
            </a:r>
          </a:p>
          <a:p>
            <a:pPr marL="0" indent="0">
              <a:buNone/>
            </a:pPr>
            <a:r>
              <a:rPr lang="ar-SA" sz="2800" dirty="0" smtClean="0"/>
              <a:t>	</a:t>
            </a:r>
            <a:r>
              <a:rPr lang="en-US" sz="2800" dirty="0" smtClean="0"/>
              <a:t>9</a:t>
            </a:r>
            <a:r>
              <a:rPr lang="en-US" sz="2800" dirty="0"/>
              <a:t>.	www.al-iman.com</a:t>
            </a:r>
          </a:p>
          <a:p>
            <a:pPr marL="0" indent="0">
              <a:buNone/>
            </a:pPr>
            <a:r>
              <a:rPr lang="ar-SA" sz="2800" dirty="0" smtClean="0"/>
              <a:t>	</a:t>
            </a:r>
            <a:r>
              <a:rPr lang="en-US" sz="2800" dirty="0" smtClean="0"/>
              <a:t>10</a:t>
            </a:r>
            <a:r>
              <a:rPr lang="en-US" sz="2800" dirty="0"/>
              <a:t>.	www.hadith.com</a:t>
            </a:r>
          </a:p>
        </p:txBody>
      </p:sp>
    </p:spTree>
    <p:extLst>
      <p:ext uri="{BB962C8B-B14F-4D97-AF65-F5344CB8AC3E}">
        <p14:creationId xmlns:p14="http://schemas.microsoft.com/office/powerpoint/2010/main" val="8555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isometricOffAxis1Righ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rtl="1"/>
            <a:r>
              <a:rPr lang="en-US" dirty="0" smtClean="0"/>
              <a:t>14</a:t>
            </a:r>
            <a:r>
              <a:rPr lang="ar-SA" dirty="0" smtClean="0"/>
              <a:t>.</a:t>
            </a:r>
            <a:r>
              <a:rPr lang="ar-SA" dirty="0"/>
              <a:t>	للمعلم الالكتروني	</a:t>
            </a:r>
            <a:r>
              <a:rPr lang="en-US" dirty="0"/>
              <a:t>E- Teacher</a:t>
            </a:r>
          </a:p>
        </p:txBody>
      </p:sp>
      <p:sp>
        <p:nvSpPr>
          <p:cNvPr id="3" name="Content Placeholder 2"/>
          <p:cNvSpPr>
            <a:spLocks noGrp="1"/>
          </p:cNvSpPr>
          <p:nvPr>
            <p:ph idx="1"/>
          </p:nvPr>
        </p:nvSpPr>
        <p:spPr>
          <a:blipFill>
            <a:blip r:embed="rId2"/>
            <a:tile tx="0" ty="0" sx="100000" sy="100000" flip="none" algn="tl"/>
          </a:blipFill>
          <a:scene3d>
            <a:camera prst="isometricOffAxis1Right"/>
            <a:lightRig rig="threePt" dir="t"/>
          </a:scene3d>
        </p:spPr>
        <p:txBody>
          <a:bodyPr>
            <a:noAutofit/>
          </a:bodyPr>
          <a:lstStyle/>
          <a:p>
            <a:pPr marL="0" indent="0">
              <a:buNone/>
            </a:pPr>
            <a:endParaRPr lang="ar-SA" sz="3600" dirty="0" smtClean="0">
              <a:solidFill>
                <a:schemeClr val="bg1"/>
              </a:solidFill>
            </a:endParaRPr>
          </a:p>
          <a:p>
            <a:pPr marL="0" indent="0">
              <a:buNone/>
            </a:pPr>
            <a:r>
              <a:rPr lang="ar-SA" sz="3600" dirty="0">
                <a:solidFill>
                  <a:schemeClr val="bg1"/>
                </a:solidFill>
              </a:rPr>
              <a:t>	</a:t>
            </a:r>
            <a:r>
              <a:rPr lang="en-US" sz="3600" dirty="0" smtClean="0">
                <a:solidFill>
                  <a:schemeClr val="bg1"/>
                </a:solidFill>
              </a:rPr>
              <a:t>1</a:t>
            </a:r>
            <a:r>
              <a:rPr lang="en-US" sz="3600" dirty="0">
                <a:solidFill>
                  <a:schemeClr val="bg1"/>
                </a:solidFill>
              </a:rPr>
              <a:t>.	www.v-arabic.com</a:t>
            </a:r>
          </a:p>
          <a:p>
            <a:pPr marL="0" indent="0">
              <a:buNone/>
            </a:pPr>
            <a:r>
              <a:rPr lang="ar-SA" sz="3600" dirty="0" smtClean="0">
                <a:solidFill>
                  <a:schemeClr val="bg1"/>
                </a:solidFill>
              </a:rPr>
              <a:t>	</a:t>
            </a:r>
            <a:r>
              <a:rPr lang="en-US" sz="3600" dirty="0" smtClean="0">
                <a:solidFill>
                  <a:schemeClr val="bg1"/>
                </a:solidFill>
              </a:rPr>
              <a:t>2</a:t>
            </a:r>
            <a:r>
              <a:rPr lang="en-US" sz="3600" dirty="0">
                <a:solidFill>
                  <a:schemeClr val="bg1"/>
                </a:solidFill>
              </a:rPr>
              <a:t>.	www.casaw.ac.uk</a:t>
            </a:r>
          </a:p>
          <a:p>
            <a:pPr marL="0" indent="0">
              <a:buNone/>
            </a:pPr>
            <a:r>
              <a:rPr lang="ar-SA" sz="3600" dirty="0" smtClean="0">
                <a:solidFill>
                  <a:schemeClr val="bg1"/>
                </a:solidFill>
              </a:rPr>
              <a:t>	</a:t>
            </a:r>
            <a:r>
              <a:rPr lang="en-US" sz="3600" dirty="0" smtClean="0">
                <a:solidFill>
                  <a:schemeClr val="bg1"/>
                </a:solidFill>
              </a:rPr>
              <a:t>3</a:t>
            </a:r>
            <a:r>
              <a:rPr lang="en-US" sz="3600" dirty="0">
                <a:solidFill>
                  <a:schemeClr val="bg1"/>
                </a:solidFill>
              </a:rPr>
              <a:t>.	www.earabic.com</a:t>
            </a:r>
          </a:p>
          <a:p>
            <a:pPr marL="0" indent="0">
              <a:buNone/>
            </a:pPr>
            <a:r>
              <a:rPr lang="ar-SA" sz="3600" dirty="0" smtClean="0">
                <a:solidFill>
                  <a:schemeClr val="bg1"/>
                </a:solidFill>
              </a:rPr>
              <a:t>	</a:t>
            </a:r>
            <a:r>
              <a:rPr lang="en-US" sz="3600" dirty="0" smtClean="0">
                <a:solidFill>
                  <a:schemeClr val="bg1"/>
                </a:solidFill>
              </a:rPr>
              <a:t>4</a:t>
            </a:r>
            <a:r>
              <a:rPr lang="en-US" sz="3600" dirty="0">
                <a:solidFill>
                  <a:schemeClr val="bg1"/>
                </a:solidFill>
              </a:rPr>
              <a:t>.	www.joomla.com</a:t>
            </a:r>
          </a:p>
          <a:p>
            <a:pPr marL="0" indent="0">
              <a:buNone/>
            </a:pPr>
            <a:r>
              <a:rPr lang="ar-SA" sz="3600" dirty="0" smtClean="0">
                <a:solidFill>
                  <a:schemeClr val="bg1"/>
                </a:solidFill>
              </a:rPr>
              <a:t>	</a:t>
            </a:r>
            <a:r>
              <a:rPr lang="en-US" sz="3600" dirty="0" smtClean="0">
                <a:solidFill>
                  <a:schemeClr val="bg1"/>
                </a:solidFill>
              </a:rPr>
              <a:t>5</a:t>
            </a:r>
            <a:r>
              <a:rPr lang="en-US" sz="3600" dirty="0">
                <a:solidFill>
                  <a:schemeClr val="bg1"/>
                </a:solidFill>
              </a:rPr>
              <a:t>.	www.moodle.com</a:t>
            </a:r>
          </a:p>
          <a:p>
            <a:pPr marL="0" indent="0">
              <a:buNone/>
            </a:pPr>
            <a:endParaRPr lang="en-US" sz="3600" dirty="0">
              <a:solidFill>
                <a:schemeClr val="bg1"/>
              </a:solidFill>
            </a:endParaRPr>
          </a:p>
        </p:txBody>
      </p:sp>
    </p:spTree>
    <p:extLst>
      <p:ext uri="{BB962C8B-B14F-4D97-AF65-F5344CB8AC3E}">
        <p14:creationId xmlns:p14="http://schemas.microsoft.com/office/powerpoint/2010/main" val="1975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accent4"/>
          </a:lnRef>
          <a:fillRef idx="3">
            <a:schemeClr val="accent4"/>
          </a:fillRef>
          <a:effectRef idx="2">
            <a:schemeClr val="accent4"/>
          </a:effectRef>
          <a:fontRef idx="minor">
            <a:schemeClr val="lt1"/>
          </a:fontRef>
        </p:style>
        <p:txBody>
          <a:bodyPr/>
          <a:lstStyle/>
          <a:p>
            <a:pPr rtl="1"/>
            <a:r>
              <a:rPr lang="en-US" sz="4000" dirty="0" smtClean="0"/>
              <a:t>15</a:t>
            </a:r>
            <a:r>
              <a:rPr lang="ar-SA" dirty="0" smtClean="0"/>
              <a:t>.</a:t>
            </a:r>
            <a:r>
              <a:rPr lang="ar-SA" dirty="0"/>
              <a:t>	الترجمة		</a:t>
            </a:r>
            <a:r>
              <a:rPr lang="en-US" dirty="0"/>
              <a:t>Translation</a:t>
            </a:r>
          </a:p>
        </p:txBody>
      </p:sp>
      <p:sp>
        <p:nvSpPr>
          <p:cNvPr id="3" name="Content Placeholder 2"/>
          <p:cNvSpPr>
            <a:spLocks noGrp="1"/>
          </p:cNvSpPr>
          <p:nvPr>
            <p:ph idx="1"/>
          </p:nvPr>
        </p:nvSpPr>
        <p:spPr>
          <a:xfrm>
            <a:off x="1187624" y="1556792"/>
            <a:ext cx="8229600" cy="4525963"/>
          </a:xfrm>
          <a:blipFill>
            <a:blip r:embed="rId2"/>
            <a:tile tx="0" ty="0" sx="100000" sy="100000" flip="none" algn="tl"/>
          </a:blip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txBody>
          <a:bodyPr>
            <a:normAutofit/>
          </a:bodyPr>
          <a:lstStyle/>
          <a:p>
            <a:pPr marL="0" indent="0">
              <a:buNone/>
            </a:pPr>
            <a:endParaRPr lang="ar-SA" sz="4000" dirty="0" smtClean="0">
              <a:solidFill>
                <a:schemeClr val="bg1"/>
              </a:solidFill>
            </a:endParaRPr>
          </a:p>
          <a:p>
            <a:pPr marL="0" indent="0">
              <a:buNone/>
            </a:pPr>
            <a:r>
              <a:rPr lang="ar-SA" sz="4000" dirty="0">
                <a:solidFill>
                  <a:schemeClr val="bg1"/>
                </a:solidFill>
              </a:rPr>
              <a:t>	</a:t>
            </a:r>
            <a:r>
              <a:rPr lang="en-US" sz="4000" dirty="0">
                <a:solidFill>
                  <a:schemeClr val="bg1"/>
                </a:solidFill>
              </a:rPr>
              <a:t>1.	www.googletranslation.com</a:t>
            </a:r>
          </a:p>
          <a:p>
            <a:pPr marL="0" indent="0">
              <a:buNone/>
            </a:pPr>
            <a:r>
              <a:rPr lang="ar-SA" sz="4000" dirty="0" smtClean="0">
                <a:solidFill>
                  <a:schemeClr val="bg1"/>
                </a:solidFill>
              </a:rPr>
              <a:t>	</a:t>
            </a:r>
            <a:r>
              <a:rPr lang="en-US" sz="4000" dirty="0" smtClean="0">
                <a:solidFill>
                  <a:schemeClr val="bg1"/>
                </a:solidFill>
              </a:rPr>
              <a:t>2</a:t>
            </a:r>
            <a:r>
              <a:rPr lang="en-US" sz="4000" dirty="0">
                <a:solidFill>
                  <a:schemeClr val="bg1"/>
                </a:solidFill>
              </a:rPr>
              <a:t>.	www.stars.21.com</a:t>
            </a:r>
          </a:p>
          <a:p>
            <a:pPr marL="0" indent="0">
              <a:buNone/>
            </a:pPr>
            <a:r>
              <a:rPr lang="ar-SA" sz="4000" dirty="0" smtClean="0">
                <a:solidFill>
                  <a:schemeClr val="bg1"/>
                </a:solidFill>
              </a:rPr>
              <a:t>	</a:t>
            </a:r>
            <a:r>
              <a:rPr lang="en-US" sz="4000" dirty="0" smtClean="0">
                <a:solidFill>
                  <a:schemeClr val="bg1"/>
                </a:solidFill>
              </a:rPr>
              <a:t>3</a:t>
            </a:r>
            <a:r>
              <a:rPr lang="en-US" sz="4000" dirty="0">
                <a:solidFill>
                  <a:schemeClr val="bg1"/>
                </a:solidFill>
              </a:rPr>
              <a:t>.	www.translatorbase.com</a:t>
            </a:r>
          </a:p>
          <a:p>
            <a:pPr marL="0" indent="0">
              <a:buNone/>
            </a:pPr>
            <a:r>
              <a:rPr lang="ar-SA" sz="4000" dirty="0" smtClean="0">
                <a:solidFill>
                  <a:schemeClr val="bg1"/>
                </a:solidFill>
              </a:rPr>
              <a:t>	</a:t>
            </a:r>
            <a:r>
              <a:rPr lang="en-US" sz="4000" dirty="0" smtClean="0">
                <a:solidFill>
                  <a:schemeClr val="bg1"/>
                </a:solidFill>
              </a:rPr>
              <a:t>4</a:t>
            </a:r>
            <a:r>
              <a:rPr lang="en-US" sz="4000" dirty="0">
                <a:solidFill>
                  <a:schemeClr val="bg1"/>
                </a:solidFill>
              </a:rPr>
              <a:t>.	www.bablyon.com</a:t>
            </a:r>
          </a:p>
          <a:p>
            <a:pPr marL="0" indent="0">
              <a:buNone/>
            </a:pPr>
            <a:r>
              <a:rPr lang="ar-SA" sz="4000" dirty="0" smtClean="0">
                <a:solidFill>
                  <a:schemeClr val="bg1"/>
                </a:solidFill>
              </a:rPr>
              <a:t>	</a:t>
            </a:r>
            <a:r>
              <a:rPr lang="en-US" sz="4000" dirty="0" smtClean="0">
                <a:solidFill>
                  <a:schemeClr val="bg1"/>
                </a:solidFill>
              </a:rPr>
              <a:t>5</a:t>
            </a:r>
            <a:r>
              <a:rPr lang="en-US" sz="4000" dirty="0">
                <a:solidFill>
                  <a:schemeClr val="bg1"/>
                </a:solidFill>
              </a:rPr>
              <a:t>.	www.proz.com</a:t>
            </a:r>
          </a:p>
          <a:p>
            <a:pPr marL="0" indent="0">
              <a:buNone/>
            </a:pPr>
            <a:endParaRPr lang="en-US" sz="4000" dirty="0">
              <a:solidFill>
                <a:schemeClr val="bg1"/>
              </a:solidFill>
            </a:endParaRPr>
          </a:p>
        </p:txBody>
      </p:sp>
    </p:spTree>
    <p:extLst>
      <p:ext uri="{BB962C8B-B14F-4D97-AF65-F5344CB8AC3E}">
        <p14:creationId xmlns:p14="http://schemas.microsoft.com/office/powerpoint/2010/main" val="12461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3" end="3"/>
                                            </p:txEl>
                                          </p:spTgt>
                                        </p:tgtEl>
                                        <p:attrNameLst>
                                          <p:attrName>ppt_x</p:attrName>
                                          <p:attrName>ppt_y</p:attrName>
                                        </p:attrNameLst>
                                      </p:cBhvr>
                                    </p:animMotion>
                                    <p:animRot by="1500000">
                                      <p:cBhvr>
                                        <p:cTn id="23" dur="125" fill="hold">
                                          <p:stCondLst>
                                            <p:cond delay="0"/>
                                          </p:stCondLst>
                                        </p:cTn>
                                        <p:tgtEl>
                                          <p:spTgt spid="3">
                                            <p:txEl>
                                              <p:pRg st="3" end="3"/>
                                            </p:txEl>
                                          </p:spTgt>
                                        </p:tgtEl>
                                        <p:attrNameLst>
                                          <p:attrName>r</p:attrName>
                                        </p:attrNameLst>
                                      </p:cBhvr>
                                    </p:animRot>
                                    <p:animRot by="-1500000">
                                      <p:cBhvr>
                                        <p:cTn id="24" dur="125" fill="hold">
                                          <p:stCondLst>
                                            <p:cond delay="125"/>
                                          </p:stCondLst>
                                        </p:cTn>
                                        <p:tgtEl>
                                          <p:spTgt spid="3">
                                            <p:txEl>
                                              <p:pRg st="3" end="3"/>
                                            </p:txEl>
                                          </p:spTgt>
                                        </p:tgtEl>
                                        <p:attrNameLst>
                                          <p:attrName>r</p:attrName>
                                        </p:attrNameLst>
                                      </p:cBhvr>
                                    </p:animRot>
                                    <p:animRot by="-1500000">
                                      <p:cBhvr>
                                        <p:cTn id="25" dur="125" fill="hold">
                                          <p:stCondLst>
                                            <p:cond delay="250"/>
                                          </p:stCondLst>
                                        </p:cTn>
                                        <p:tgtEl>
                                          <p:spTgt spid="3">
                                            <p:txEl>
                                              <p:pRg st="3" end="3"/>
                                            </p:txEl>
                                          </p:spTgt>
                                        </p:tgtEl>
                                        <p:attrNameLst>
                                          <p:attrName>r</p:attrName>
                                        </p:attrNameLst>
                                      </p:cBhvr>
                                    </p:animRot>
                                    <p:animRot by="1500000">
                                      <p:cBhvr>
                                        <p:cTn id="26" dur="125" fill="hold">
                                          <p:stCondLst>
                                            <p:cond delay="375"/>
                                          </p:stCondLst>
                                        </p:cTn>
                                        <p:tgtEl>
                                          <p:spTgt spid="3">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5" end="5"/>
                                            </p:txEl>
                                          </p:spTgt>
                                        </p:tgtEl>
                                        <p:attrNameLst>
                                          <p:attrName>ppt_x</p:attrName>
                                          <p:attrName>ppt_y</p:attrName>
                                        </p:attrNameLst>
                                      </p:cBhvr>
                                    </p:animMotion>
                                    <p:animRot by="1500000">
                                      <p:cBhvr>
                                        <p:cTn id="39" dur="125" fill="hold">
                                          <p:stCondLst>
                                            <p:cond delay="0"/>
                                          </p:stCondLst>
                                        </p:cTn>
                                        <p:tgtEl>
                                          <p:spTgt spid="3">
                                            <p:txEl>
                                              <p:pRg st="5" end="5"/>
                                            </p:txEl>
                                          </p:spTgt>
                                        </p:tgtEl>
                                        <p:attrNameLst>
                                          <p:attrName>r</p:attrName>
                                        </p:attrNameLst>
                                      </p:cBhvr>
                                    </p:animRot>
                                    <p:animRot by="-1500000">
                                      <p:cBhvr>
                                        <p:cTn id="40" dur="125" fill="hold">
                                          <p:stCondLst>
                                            <p:cond delay="125"/>
                                          </p:stCondLst>
                                        </p:cTn>
                                        <p:tgtEl>
                                          <p:spTgt spid="3">
                                            <p:txEl>
                                              <p:pRg st="5" end="5"/>
                                            </p:txEl>
                                          </p:spTgt>
                                        </p:tgtEl>
                                        <p:attrNameLst>
                                          <p:attrName>r</p:attrName>
                                        </p:attrNameLst>
                                      </p:cBhvr>
                                    </p:animRot>
                                    <p:animRot by="-1500000">
                                      <p:cBhvr>
                                        <p:cTn id="41" dur="125" fill="hold">
                                          <p:stCondLst>
                                            <p:cond delay="250"/>
                                          </p:stCondLst>
                                        </p:cTn>
                                        <p:tgtEl>
                                          <p:spTgt spid="3">
                                            <p:txEl>
                                              <p:pRg st="5" end="5"/>
                                            </p:txEl>
                                          </p:spTgt>
                                        </p:tgtEl>
                                        <p:attrNameLst>
                                          <p:attrName>r</p:attrName>
                                        </p:attrNameLst>
                                      </p:cBhvr>
                                    </p:animRot>
                                    <p:animRot by="1500000">
                                      <p:cBhvr>
                                        <p:cTn id="42"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30356" y="3140968"/>
            <a:ext cx="4572000" cy="1631216"/>
          </a:xfrm>
          <a:prstGeom prst="rect">
            <a:avLst/>
          </a:prstGeom>
          <a:solidFill>
            <a:schemeClr val="tx2">
              <a:lumMod val="40000"/>
              <a:lumOff val="60000"/>
            </a:schemeClr>
          </a:solidFill>
          <a:scene3d>
            <a:camera prst="perspectiveRelaxedModerately"/>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perspectiveRelaxedModerately"/>
              <a:lightRig rig="soft" dir="tl">
                <a:rot lat="0" lon="0" rev="0"/>
              </a:lightRig>
            </a:scene3d>
            <a:sp3d contourW="25400" prstMaterial="matte">
              <a:bevelT w="25400" h="55880" prst="artDeco"/>
              <a:contourClr>
                <a:schemeClr val="accent2">
                  <a:tint val="20000"/>
                </a:schemeClr>
              </a:contourClr>
            </a:sp3d>
          </a:bodyPr>
          <a:lstStyle/>
          <a:p>
            <a:pPr algn="ctr"/>
            <a:r>
              <a:rPr lang="ar-SA" sz="10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شكرا جزيلا</a:t>
            </a:r>
            <a:endParaRPr lang="en-US" sz="10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endParaRPr>
          </a:p>
        </p:txBody>
      </p:sp>
      <p:sp>
        <p:nvSpPr>
          <p:cNvPr id="9" name="Rectangle 8"/>
          <p:cNvSpPr/>
          <p:nvPr/>
        </p:nvSpPr>
        <p:spPr>
          <a:xfrm>
            <a:off x="827584" y="4975721"/>
            <a:ext cx="7632847" cy="1569660"/>
          </a:xfrm>
          <a:prstGeom prst="rect">
            <a:avLst/>
          </a:prstGeom>
        </p:spPr>
        <p:txBody>
          <a:bodyPr wrap="square">
            <a:spAutoFit/>
          </a:bodyPr>
          <a:lstStyle/>
          <a:p>
            <a:pPr algn="ctr" rtl="1"/>
            <a:r>
              <a:rPr lang="ar-SA" sz="3200" dirty="0"/>
              <a:t> </a:t>
            </a:r>
            <a:r>
              <a:rPr lang="en-US" sz="3200" dirty="0">
                <a:solidFill>
                  <a:srgbClr val="00B050"/>
                </a:solidFill>
                <a:latin typeface="Copperplate Gothic Light"/>
              </a:rPr>
              <a:t>Dr. </a:t>
            </a:r>
            <a:r>
              <a:rPr lang="en-US" sz="3200" dirty="0" err="1">
                <a:solidFill>
                  <a:srgbClr val="00B050"/>
                </a:solidFill>
                <a:latin typeface="Copperplate Gothic Light"/>
              </a:rPr>
              <a:t>Ahsan</a:t>
            </a:r>
            <a:r>
              <a:rPr lang="en-US" sz="3200" dirty="0">
                <a:solidFill>
                  <a:srgbClr val="00B050"/>
                </a:solidFill>
                <a:latin typeface="Copperplate Gothic Light"/>
              </a:rPr>
              <a:t> </a:t>
            </a:r>
            <a:r>
              <a:rPr lang="en-US" sz="3200" dirty="0" err="1">
                <a:solidFill>
                  <a:srgbClr val="00B050"/>
                </a:solidFill>
                <a:latin typeface="Copperplate Gothic Light"/>
              </a:rPr>
              <a:t>Ul</a:t>
            </a:r>
            <a:r>
              <a:rPr lang="en-US" sz="3200" dirty="0">
                <a:solidFill>
                  <a:srgbClr val="00B050"/>
                </a:solidFill>
                <a:latin typeface="Copperplate Gothic Light"/>
              </a:rPr>
              <a:t> </a:t>
            </a:r>
            <a:r>
              <a:rPr lang="en-US" sz="3200" dirty="0" err="1" smtClean="0">
                <a:solidFill>
                  <a:srgbClr val="00B050"/>
                </a:solidFill>
                <a:latin typeface="Copperplate Gothic Light"/>
              </a:rPr>
              <a:t>Rehman</a:t>
            </a:r>
            <a:endParaRPr lang="en-US" sz="3200" dirty="0" smtClean="0">
              <a:solidFill>
                <a:srgbClr val="00B050"/>
              </a:solidFill>
              <a:latin typeface="Copperplate Gothic Light"/>
            </a:endParaRPr>
          </a:p>
          <a:p>
            <a:pPr algn="ctr" rtl="1"/>
            <a:r>
              <a:rPr lang="ar-SA" sz="3200" dirty="0" smtClean="0">
                <a:latin typeface="Sakkal Majalla" pitchFamily="2" charset="-78"/>
                <a:cs typeface="Sakkal Majalla" pitchFamily="2" charset="-78"/>
              </a:rPr>
              <a:t>البريد </a:t>
            </a:r>
            <a:r>
              <a:rPr lang="ar-SA" sz="3200" dirty="0">
                <a:latin typeface="Sakkal Majalla" pitchFamily="2" charset="-78"/>
                <a:cs typeface="Sakkal Majalla" pitchFamily="2" charset="-78"/>
              </a:rPr>
              <a:t>الإلكتروني: </a:t>
            </a:r>
            <a:r>
              <a:rPr lang="en-US" sz="3200" dirty="0" smtClean="0">
                <a:latin typeface="Sakkal Majalla" pitchFamily="2" charset="-78"/>
                <a:cs typeface="Sakkal Majalla" pitchFamily="2" charset="-78"/>
              </a:rPr>
              <a:t>ahsanrizvijnu@yahoo.com</a:t>
            </a:r>
          </a:p>
          <a:p>
            <a:pPr algn="ctr" rtl="1"/>
            <a:r>
              <a:rPr lang="ar-SA" sz="3200" dirty="0" smtClean="0">
                <a:latin typeface="Sakkal Majalla" pitchFamily="2" charset="-78"/>
                <a:cs typeface="Sakkal Majalla" pitchFamily="2" charset="-78"/>
              </a:rPr>
              <a:t>رقم الجوّال:</a:t>
            </a:r>
            <a:r>
              <a:rPr lang="en-US" sz="3200" dirty="0" smtClean="0">
                <a:latin typeface="Sakkal Majalla" pitchFamily="2" charset="-78"/>
                <a:cs typeface="Sakkal Majalla" pitchFamily="2" charset="-78"/>
              </a:rPr>
              <a:t>7862000092 </a:t>
            </a:r>
            <a:endParaRPr lang="en-US" sz="3200" dirty="0">
              <a:latin typeface="Sakkal Majalla" pitchFamily="2" charset="-78"/>
              <a:cs typeface="Sakkal Majalla" pitchFamily="2" charset="-78"/>
            </a:endParaRPr>
          </a:p>
        </p:txBody>
      </p:sp>
      <p:pic>
        <p:nvPicPr>
          <p:cNvPr id="2052" name="Picture 4" descr="https://www.gpgcollegerajouri.ac.in/images/SAM_0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29673" cy="277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3153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785818"/>
          </a:xfrm>
        </p:spPr>
        <p:style>
          <a:lnRef idx="0">
            <a:schemeClr val="accent2"/>
          </a:lnRef>
          <a:fillRef idx="3">
            <a:schemeClr val="accent2"/>
          </a:fillRef>
          <a:effectRef idx="3">
            <a:schemeClr val="accent2"/>
          </a:effectRef>
          <a:fontRef idx="minor">
            <a:schemeClr val="lt1"/>
          </a:fontRef>
        </p:style>
        <p:txBody>
          <a:bodyPr>
            <a:normAutofit/>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تعريف التعليم الإلكتروني</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6512" y="764704"/>
            <a:ext cx="9180512" cy="609329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FFFF00"/>
            </a:solidFill>
          </a:ln>
        </p:spPr>
        <p:txBody>
          <a:bodyPr wrap="square">
            <a:spAutoFit/>
          </a:bodyPr>
          <a:lstStyle/>
          <a:p>
            <a:pPr algn="ctr" rtl="1">
              <a:lnSpc>
                <a:spcPct val="90000"/>
              </a:lnSpc>
              <a:buFont typeface="Wingdings" pitchFamily="2" charset="2"/>
              <a:buNone/>
            </a:pPr>
            <a:endParaRPr lang="ar-SA" sz="4000" dirty="0" smtClean="0"/>
          </a:p>
          <a:p>
            <a:pPr algn="ctr" rtl="1">
              <a:lnSpc>
                <a:spcPct val="90000"/>
              </a:lnSpc>
              <a:buFont typeface="Wingdings" pitchFamily="2" charset="2"/>
              <a:buNone/>
            </a:pP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تقديم المحتوى التعليمي مع ما يتضمنه</a:t>
            </a:r>
          </a:p>
          <a:p>
            <a:pPr algn="ctr" rtl="1">
              <a:lnSpc>
                <a:spcPct val="90000"/>
              </a:lnSpc>
              <a:buFont typeface="Wingdings" pitchFamily="2" charset="2"/>
              <a:buNone/>
            </a:pP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من شروحات وتمارين وتفاعل ومتابعة </a:t>
            </a:r>
          </a:p>
          <a:p>
            <a:pPr algn="ctr" rtl="1">
              <a:lnSpc>
                <a:spcPct val="90000"/>
              </a:lnSpc>
              <a:buFont typeface="Wingdings" pitchFamily="2" charset="2"/>
              <a:buNone/>
            </a:pP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بصورة جزئية أو شاملة في الفصل أو عن بعد .. بواسطة برامج متقدمة مخزنة في الحاسب </a:t>
            </a:r>
          </a:p>
          <a:p>
            <a:pPr algn="ctr" rtl="1">
              <a:lnSpc>
                <a:spcPct val="90000"/>
              </a:lnSpc>
              <a:buFont typeface="Wingdings" pitchFamily="2" charset="2"/>
              <a:buNone/>
            </a:pP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أو عبر شبكة الإنترنت .</a:t>
            </a:r>
          </a:p>
          <a:p>
            <a:pPr algn="ctr" rtl="1">
              <a:lnSpc>
                <a:spcPct val="90000"/>
              </a:lnSpc>
              <a:buFont typeface="Wingdings" pitchFamily="2" charset="2"/>
              <a:buNone/>
            </a:pPr>
            <a:endParaRPr lang="ar-SA" sz="4000" dirty="0" smtClean="0"/>
          </a:p>
          <a:p>
            <a:pPr algn="ctr" rtl="1">
              <a:lnSpc>
                <a:spcPct val="90000"/>
              </a:lnSpc>
              <a:buFont typeface="Wingdings" pitchFamily="2" charset="2"/>
              <a:buNone/>
            </a:pPr>
            <a:endParaRPr lang="ar-SA" sz="4000" dirty="0" smtClean="0"/>
          </a:p>
          <a:p>
            <a:pPr algn="ctr" rtl="1">
              <a:lnSpc>
                <a:spcPct val="90000"/>
              </a:lnSpc>
              <a:buFont typeface="Wingdings" pitchFamily="2" charset="2"/>
              <a:buNone/>
            </a:pPr>
            <a:endParaRPr lang="ar-SA" sz="4000" dirty="0"/>
          </a:p>
          <a:p>
            <a:pPr algn="ctr" rtl="1">
              <a:lnSpc>
                <a:spcPct val="90000"/>
              </a:lnSpc>
              <a:buFont typeface="Wingdings" pitchFamily="2" charset="2"/>
              <a:buNone/>
            </a:pPr>
            <a:endParaRPr lang="ar-SA" sz="4000" dirty="0"/>
          </a:p>
        </p:txBody>
      </p:sp>
      <p:pic>
        <p:nvPicPr>
          <p:cNvPr id="3074" name="Picture 2" descr="Image result for desk 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2376" y="4797152"/>
            <a:ext cx="3262735" cy="1691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634082"/>
          </a:xfrm>
          <a:solidFill>
            <a:srgbClr val="00B0F0"/>
          </a:solidFill>
        </p:spPr>
        <p:txBody>
          <a:bodyPr>
            <a:normAutofit fontScale="90000"/>
          </a:bodyPr>
          <a:lstStyle/>
          <a:p>
            <a:r>
              <a:rPr lang="ar-SA" smtClean="0"/>
              <a:t>مصطلحات التعليم الالكتروني </a:t>
            </a:r>
            <a:endParaRPr lang="en-US" dirty="0"/>
          </a:p>
        </p:txBody>
      </p:sp>
      <p:pic>
        <p:nvPicPr>
          <p:cNvPr id="1032"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5"/>
            <a:ext cx="7501726"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circle(in)">
                                      <p:cBhvr>
                                        <p:cTn id="7"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416824" cy="56207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ar-SA" dirty="0"/>
              <a:t>أنواع التعليم الإلكتروني</a:t>
            </a:r>
            <a:endParaRPr lang="en-US" dirty="0"/>
          </a:p>
        </p:txBody>
      </p:sp>
      <p:sp>
        <p:nvSpPr>
          <p:cNvPr id="3" name="Content Placeholder 2"/>
          <p:cNvSpPr>
            <a:spLocks noGrp="1"/>
          </p:cNvSpPr>
          <p:nvPr>
            <p:ph idx="1"/>
          </p:nvPr>
        </p:nvSpPr>
        <p:spPr>
          <a:xfrm>
            <a:off x="457200" y="1196752"/>
            <a:ext cx="8229600" cy="5328592"/>
          </a:xfrm>
          <a:solidFill>
            <a:schemeClr val="accent6">
              <a:lumMod val="40000"/>
              <a:lumOff val="60000"/>
            </a:schemeClr>
          </a:solidFill>
        </p:spPr>
        <p:txBody>
          <a:bodyPr>
            <a:normAutofit/>
          </a:bodyPr>
          <a:lstStyle/>
          <a:p>
            <a:pPr algn="r" rtl="1">
              <a:buFont typeface="Wingdings" pitchFamily="2" charset="2"/>
              <a:buChar char="Ø"/>
            </a:pPr>
            <a:r>
              <a:rPr lang="ar-SA" dirty="0" smtClean="0"/>
              <a:t>التعلم </a:t>
            </a:r>
            <a:r>
              <a:rPr lang="ar-SA" dirty="0"/>
              <a:t>الإلكتروني ذو التوجيه الفردي المباشر </a:t>
            </a:r>
            <a:r>
              <a:rPr lang="en-US" dirty="0"/>
              <a:t>Individualized self-paced e-learning online</a:t>
            </a:r>
          </a:p>
          <a:p>
            <a:pPr algn="r" rtl="1">
              <a:buFont typeface="Wingdings" pitchFamily="2" charset="2"/>
              <a:buChar char="Ø"/>
            </a:pPr>
            <a:r>
              <a:rPr lang="ar-SA" dirty="0" smtClean="0"/>
              <a:t>التعلم </a:t>
            </a:r>
            <a:r>
              <a:rPr lang="ar-SA" dirty="0"/>
              <a:t>الإلكتروني ذو التوجيه الفردي غير المباشر </a:t>
            </a:r>
            <a:r>
              <a:rPr lang="en-US" dirty="0"/>
              <a:t>Individualized self-paced e-learning offline</a:t>
            </a:r>
          </a:p>
          <a:p>
            <a:pPr algn="r" rtl="1">
              <a:buFont typeface="Wingdings" pitchFamily="2" charset="2"/>
              <a:buChar char="Ø"/>
            </a:pPr>
            <a:r>
              <a:rPr lang="ar-SA" dirty="0" smtClean="0"/>
              <a:t>التعلم </a:t>
            </a:r>
            <a:r>
              <a:rPr lang="ar-SA" dirty="0"/>
              <a:t>الإلكتروني المباشر </a:t>
            </a:r>
            <a:r>
              <a:rPr lang="ar-SA" dirty="0" smtClean="0"/>
              <a:t>المتزامن</a:t>
            </a:r>
            <a:endParaRPr lang="en-US" dirty="0" smtClean="0"/>
          </a:p>
          <a:p>
            <a:pPr marL="0" indent="0" algn="r" rtl="1">
              <a:buNone/>
            </a:pPr>
            <a:r>
              <a:rPr lang="en-US" dirty="0"/>
              <a:t>	</a:t>
            </a:r>
            <a:r>
              <a:rPr lang="ar-SA" dirty="0" smtClean="0"/>
              <a:t> </a:t>
            </a:r>
            <a:r>
              <a:rPr lang="en-US" dirty="0" smtClean="0"/>
              <a:t>(synchronous </a:t>
            </a:r>
            <a:r>
              <a:rPr lang="en-US" dirty="0"/>
              <a:t>e-learning)</a:t>
            </a:r>
          </a:p>
          <a:p>
            <a:pPr algn="r" rtl="1">
              <a:buFont typeface="Wingdings" pitchFamily="2" charset="2"/>
              <a:buChar char="Ø"/>
            </a:pPr>
            <a:r>
              <a:rPr lang="ar-SA" dirty="0" smtClean="0"/>
              <a:t>التعلم </a:t>
            </a:r>
            <a:r>
              <a:rPr lang="ar-SA" dirty="0"/>
              <a:t>الإلكتروني غير المباشر أو غير المتزامن </a:t>
            </a:r>
            <a:r>
              <a:rPr lang="ar-SA" dirty="0" smtClean="0"/>
              <a:t>  </a:t>
            </a:r>
            <a:r>
              <a:rPr lang="en-US" dirty="0" smtClean="0"/>
              <a:t>Asynchronous </a:t>
            </a:r>
            <a:r>
              <a:rPr lang="en-US" dirty="0"/>
              <a:t>e-learning</a:t>
            </a:r>
            <a:r>
              <a:rPr lang="en-US" dirty="0" smtClean="0"/>
              <a:t>)</a:t>
            </a:r>
            <a:r>
              <a:rPr lang="ar-SA" dirty="0" smtClean="0"/>
              <a:t>)</a:t>
            </a:r>
            <a:endParaRPr lang="en-US" dirty="0"/>
          </a:p>
          <a:p>
            <a:pPr algn="r" rtl="1">
              <a:buFont typeface="Wingdings" pitchFamily="2" charset="2"/>
              <a:buChar char="Ø"/>
            </a:pPr>
            <a:r>
              <a:rPr lang="ar-SA" dirty="0" smtClean="0"/>
              <a:t>التعليم </a:t>
            </a:r>
            <a:r>
              <a:rPr lang="ar-SA" dirty="0"/>
              <a:t>المدمج </a:t>
            </a:r>
            <a:r>
              <a:rPr lang="en-US" dirty="0"/>
              <a:t>Blended Learning </a:t>
            </a:r>
          </a:p>
          <a:p>
            <a:pPr algn="r" rtl="1"/>
            <a:endParaRPr lang="en-US" dirty="0"/>
          </a:p>
        </p:txBody>
      </p:sp>
    </p:spTree>
    <p:extLst>
      <p:ext uri="{BB962C8B-B14F-4D97-AF65-F5344CB8AC3E}">
        <p14:creationId xmlns:p14="http://schemas.microsoft.com/office/powerpoint/2010/main" val="9627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dk1"/>
          </a:lnRef>
          <a:fillRef idx="3">
            <a:schemeClr val="dk1"/>
          </a:fillRef>
          <a:effectRef idx="3">
            <a:schemeClr val="dk1"/>
          </a:effectRef>
          <a:fontRef idx="minor">
            <a:schemeClr val="lt1"/>
          </a:fontRef>
        </p:style>
        <p:txBody>
          <a:bodyPr>
            <a:normAutofit fontScale="90000"/>
          </a:bodyPr>
          <a:lstStyle/>
          <a:p>
            <a:r>
              <a:rPr lang="ar-SA" dirty="0"/>
              <a:t>طرق التعليم الإلكتروني</a:t>
            </a:r>
            <a:endParaRPr lang="en-US" dirty="0"/>
          </a:p>
        </p:txBody>
      </p:sp>
      <p:sp>
        <p:nvSpPr>
          <p:cNvPr id="4" name="Rounded Rectangle 3"/>
          <p:cNvSpPr/>
          <p:nvPr/>
        </p:nvSpPr>
        <p:spPr>
          <a:xfrm>
            <a:off x="467544" y="980728"/>
            <a:ext cx="8568952" cy="5760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468560" y="1340768"/>
            <a:ext cx="8229600" cy="5256584"/>
          </a:xfrm>
        </p:spPr>
        <p:txBody>
          <a:bodyPr>
            <a:noAutofit/>
          </a:bodyPr>
          <a:lstStyle/>
          <a:p>
            <a:pPr lvl="0" algn="r" rtl="1">
              <a:buFont typeface="Wingdings" pitchFamily="2" charset="2"/>
              <a:buChar char="v"/>
            </a:pPr>
            <a:r>
              <a:rPr lang="ar-SA" sz="3000" dirty="0">
                <a:solidFill>
                  <a:schemeClr val="bg2"/>
                </a:solidFill>
              </a:rPr>
              <a:t>التعليم الالكتروني الموجه </a:t>
            </a:r>
            <a:r>
              <a:rPr lang="ar-SA" sz="3000" dirty="0" smtClean="0">
                <a:solidFill>
                  <a:schemeClr val="bg2"/>
                </a:solidFill>
              </a:rPr>
              <a:t>بالمتعلم</a:t>
            </a:r>
            <a:endParaRPr lang="en-US" sz="3000" dirty="0" smtClean="0">
              <a:solidFill>
                <a:schemeClr val="bg2"/>
              </a:solidFill>
            </a:endParaRPr>
          </a:p>
          <a:p>
            <a:pPr marL="0" lvl="0" indent="0" algn="r" rtl="1">
              <a:buNone/>
            </a:pPr>
            <a:r>
              <a:rPr lang="en-US" sz="3000" dirty="0">
                <a:solidFill>
                  <a:schemeClr val="bg2"/>
                </a:solidFill>
              </a:rPr>
              <a:t>	</a:t>
            </a:r>
            <a:r>
              <a:rPr lang="en-US" sz="3000" dirty="0" smtClean="0">
                <a:solidFill>
                  <a:schemeClr val="bg2"/>
                </a:solidFill>
              </a:rPr>
              <a:t>	</a:t>
            </a:r>
            <a:r>
              <a:rPr lang="ar-SA" sz="3000" dirty="0" smtClean="0">
                <a:solidFill>
                  <a:schemeClr val="bg2"/>
                </a:solidFill>
              </a:rPr>
              <a:t> </a:t>
            </a:r>
            <a:r>
              <a:rPr lang="en-US" sz="3000" dirty="0">
                <a:solidFill>
                  <a:srgbClr val="FFFF00"/>
                </a:solidFill>
              </a:rPr>
              <a:t>Learner-led e-learning</a:t>
            </a:r>
          </a:p>
          <a:p>
            <a:pPr lvl="0" algn="r" rtl="1">
              <a:buFont typeface="Wingdings" pitchFamily="2" charset="2"/>
              <a:buChar char="v"/>
            </a:pPr>
            <a:r>
              <a:rPr lang="ar-SA" sz="3000" dirty="0">
                <a:solidFill>
                  <a:schemeClr val="bg2"/>
                </a:solidFill>
              </a:rPr>
              <a:t>التعليم الالكتروني الميسر </a:t>
            </a:r>
            <a:endParaRPr lang="en-US" sz="3000" dirty="0" smtClean="0">
              <a:solidFill>
                <a:schemeClr val="bg2"/>
              </a:solidFill>
            </a:endParaRPr>
          </a:p>
          <a:p>
            <a:pPr marL="0" lvl="0" indent="0" algn="r" rtl="1">
              <a:buNone/>
            </a:pPr>
            <a:r>
              <a:rPr lang="en-US" sz="3000" dirty="0">
                <a:solidFill>
                  <a:schemeClr val="bg2"/>
                </a:solidFill>
              </a:rPr>
              <a:t>	</a:t>
            </a:r>
            <a:r>
              <a:rPr lang="en-US" sz="3000" dirty="0" smtClean="0">
                <a:solidFill>
                  <a:schemeClr val="bg2"/>
                </a:solidFill>
              </a:rPr>
              <a:t>	</a:t>
            </a:r>
            <a:r>
              <a:rPr lang="en-US" sz="3000" dirty="0" smtClean="0">
                <a:solidFill>
                  <a:srgbClr val="FFFF00"/>
                </a:solidFill>
              </a:rPr>
              <a:t>Facilitated e-learning </a:t>
            </a:r>
            <a:endParaRPr lang="en-US" sz="3000" dirty="0">
              <a:solidFill>
                <a:srgbClr val="FFFF00"/>
              </a:solidFill>
            </a:endParaRPr>
          </a:p>
          <a:p>
            <a:pPr lvl="0" algn="r" rtl="1">
              <a:buFont typeface="Wingdings" pitchFamily="2" charset="2"/>
              <a:buChar char="v"/>
            </a:pPr>
            <a:r>
              <a:rPr lang="ar-SA" sz="3000" dirty="0">
                <a:solidFill>
                  <a:schemeClr val="bg2"/>
                </a:solidFill>
              </a:rPr>
              <a:t>التعليم الالكتروني الموجه </a:t>
            </a:r>
            <a:r>
              <a:rPr lang="ar-SA" sz="3000" dirty="0" smtClean="0">
                <a:solidFill>
                  <a:schemeClr val="bg2"/>
                </a:solidFill>
              </a:rPr>
              <a:t>بالمعلم</a:t>
            </a:r>
            <a:endParaRPr lang="en-US" sz="3000" dirty="0" smtClean="0">
              <a:solidFill>
                <a:schemeClr val="bg2"/>
              </a:solidFill>
            </a:endParaRPr>
          </a:p>
          <a:p>
            <a:pPr marL="0" lvl="0" indent="0" algn="r" rtl="1">
              <a:buNone/>
            </a:pPr>
            <a:r>
              <a:rPr lang="en-US" sz="3000" dirty="0">
                <a:solidFill>
                  <a:srgbClr val="FFFF00"/>
                </a:solidFill>
              </a:rPr>
              <a:t>	</a:t>
            </a:r>
            <a:r>
              <a:rPr lang="en-US" sz="3000" dirty="0" smtClean="0">
                <a:solidFill>
                  <a:srgbClr val="FFFF00"/>
                </a:solidFill>
              </a:rPr>
              <a:t>	</a:t>
            </a:r>
            <a:r>
              <a:rPr lang="ar-SA" sz="3000" dirty="0" smtClean="0">
                <a:solidFill>
                  <a:srgbClr val="FFFF00"/>
                </a:solidFill>
              </a:rPr>
              <a:t> </a:t>
            </a:r>
            <a:r>
              <a:rPr lang="en-US" sz="3000" dirty="0">
                <a:solidFill>
                  <a:srgbClr val="FFFF00"/>
                </a:solidFill>
              </a:rPr>
              <a:t>Instructor-led e-learning</a:t>
            </a:r>
          </a:p>
          <a:p>
            <a:pPr lvl="0" algn="r" rtl="1">
              <a:buFont typeface="Wingdings" pitchFamily="2" charset="2"/>
              <a:buChar char="v"/>
            </a:pPr>
            <a:r>
              <a:rPr lang="ar-SA" sz="3000" dirty="0">
                <a:solidFill>
                  <a:schemeClr val="bg2"/>
                </a:solidFill>
              </a:rPr>
              <a:t>التعليم الالكتروني </a:t>
            </a:r>
            <a:r>
              <a:rPr lang="ar-SA" sz="3000" dirty="0" smtClean="0">
                <a:solidFill>
                  <a:schemeClr val="bg2"/>
                </a:solidFill>
              </a:rPr>
              <a:t>المضمن</a:t>
            </a:r>
            <a:endParaRPr lang="en-US" sz="3000" dirty="0" smtClean="0">
              <a:solidFill>
                <a:schemeClr val="bg2"/>
              </a:solidFill>
            </a:endParaRPr>
          </a:p>
          <a:p>
            <a:pPr marL="0" lvl="0" indent="0" algn="r" rtl="1">
              <a:buNone/>
            </a:pPr>
            <a:r>
              <a:rPr lang="en-US" sz="3000" dirty="0">
                <a:solidFill>
                  <a:srgbClr val="FFFF00"/>
                </a:solidFill>
              </a:rPr>
              <a:t>	</a:t>
            </a:r>
            <a:r>
              <a:rPr lang="en-US" sz="3000" dirty="0" smtClean="0">
                <a:solidFill>
                  <a:srgbClr val="FFFF00"/>
                </a:solidFill>
              </a:rPr>
              <a:t>	</a:t>
            </a:r>
            <a:r>
              <a:rPr lang="ar-SA" sz="3000" dirty="0" smtClean="0">
                <a:solidFill>
                  <a:srgbClr val="FFFF00"/>
                </a:solidFill>
              </a:rPr>
              <a:t> </a:t>
            </a:r>
            <a:r>
              <a:rPr lang="en-US" sz="3000" dirty="0">
                <a:solidFill>
                  <a:srgbClr val="FFFF00"/>
                </a:solidFill>
              </a:rPr>
              <a:t>Embedded e-learning</a:t>
            </a:r>
          </a:p>
          <a:p>
            <a:pPr lvl="0" algn="r" rtl="1">
              <a:buFont typeface="Wingdings" pitchFamily="2" charset="2"/>
              <a:buChar char="v"/>
            </a:pPr>
            <a:r>
              <a:rPr lang="en-US" sz="3000" dirty="0">
                <a:solidFill>
                  <a:schemeClr val="bg2"/>
                </a:solidFill>
              </a:rPr>
              <a:t>E-coaching and telemetering</a:t>
            </a:r>
          </a:p>
          <a:p>
            <a:pPr algn="r" rtl="1">
              <a:buFont typeface="Wingdings" pitchFamily="2" charset="2"/>
              <a:buChar char="v"/>
            </a:pPr>
            <a:endParaRPr lang="en-US" sz="3000" dirty="0">
              <a:solidFill>
                <a:schemeClr val="bg2"/>
              </a:solidFill>
            </a:endParaRPr>
          </a:p>
        </p:txBody>
      </p:sp>
    </p:spTree>
    <p:extLst>
      <p:ext uri="{BB962C8B-B14F-4D97-AF65-F5344CB8AC3E}">
        <p14:creationId xmlns:p14="http://schemas.microsoft.com/office/powerpoint/2010/main" val="31244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own Arrow Callout 27"/>
          <p:cNvSpPr/>
          <p:nvPr/>
        </p:nvSpPr>
        <p:spPr>
          <a:xfrm>
            <a:off x="0" y="214306"/>
            <a:ext cx="9144000" cy="1143008"/>
          </a:xfrm>
          <a:prstGeom prst="downArrowCallout">
            <a:avLst>
              <a:gd name="adj1" fmla="val 25000"/>
              <a:gd name="adj2" fmla="val 158332"/>
              <a:gd name="adj3" fmla="val 23788"/>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2322" name="Rectangle 2"/>
          <p:cNvSpPr>
            <a:spLocks noGrp="1" noChangeArrowheads="1"/>
          </p:cNvSpPr>
          <p:nvPr>
            <p:ph type="title"/>
          </p:nvPr>
        </p:nvSpPr>
        <p:spPr>
          <a:xfrm>
            <a:off x="1000100" y="0"/>
            <a:ext cx="7772400" cy="1143000"/>
          </a:xfrm>
        </p:spPr>
        <p:txBody>
          <a:bodyPr>
            <a:normAutofit fontScale="90000"/>
          </a:bodyPr>
          <a:lstStyle/>
          <a:p>
            <a:pPr algn="ctr" rtl="1"/>
            <a:r>
              <a:rPr lang="ar-SA" dirty="0" smtClean="0">
                <a:solidFill>
                  <a:schemeClr val="accent6">
                    <a:lumMod val="20000"/>
                    <a:lumOff val="80000"/>
                  </a:schemeClr>
                </a:solidFill>
              </a:rPr>
              <a:t>الموازنة بين </a:t>
            </a:r>
            <a:r>
              <a:rPr lang="ar-SA" dirty="0">
                <a:solidFill>
                  <a:schemeClr val="accent6">
                    <a:lumMod val="20000"/>
                    <a:lumOff val="80000"/>
                  </a:schemeClr>
                </a:solidFill>
              </a:rPr>
              <a:t>التعليم الإلكتروني والتعليم الصفي</a:t>
            </a:r>
            <a:endParaRPr lang="en-US" dirty="0">
              <a:solidFill>
                <a:schemeClr val="accent6">
                  <a:lumMod val="20000"/>
                  <a:lumOff val="80000"/>
                </a:schemeClr>
              </a:solidFill>
            </a:endParaRPr>
          </a:p>
        </p:txBody>
      </p:sp>
      <p:graphicFrame>
        <p:nvGraphicFramePr>
          <p:cNvPr id="312519" name="Group 199"/>
          <p:cNvGraphicFramePr>
            <a:graphicFrameLocks noGrp="1"/>
          </p:cNvGraphicFramePr>
          <p:nvPr>
            <p:ph type="tbl" idx="1"/>
            <p:extLst>
              <p:ext uri="{D42A27DB-BD31-4B8C-83A1-F6EECF244321}">
                <p14:modId xmlns:p14="http://schemas.microsoft.com/office/powerpoint/2010/main" val="2548677619"/>
              </p:ext>
            </p:extLst>
          </p:nvPr>
        </p:nvGraphicFramePr>
        <p:xfrm>
          <a:off x="750067" y="1524700"/>
          <a:ext cx="7643866" cy="4958648"/>
        </p:xfrm>
        <a:graphic>
          <a:graphicData uri="http://schemas.openxmlformats.org/drawingml/2006/table">
            <a:tbl>
              <a:tblPr>
                <a:tableStyleId>{D113A9D2-9D6B-4929-AA2D-F23B5EE8CBE7}</a:tableStyleId>
              </a:tblPr>
              <a:tblGrid>
                <a:gridCol w="3134389"/>
                <a:gridCol w="2981041"/>
                <a:gridCol w="1528436"/>
              </a:tblGrid>
              <a:tr h="524155">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solidFill>
                            <a:srgbClr val="FFFF00"/>
                          </a:solidFill>
                          <a:effectLst>
                            <a:outerShdw blurRad="38100" dist="38100" dir="2700000" algn="tl">
                              <a:srgbClr val="000000">
                                <a:alpha val="43137"/>
                              </a:srgbClr>
                            </a:outerShdw>
                          </a:effectLst>
                        </a:rPr>
                        <a:t>التعليم الصفي</a:t>
                      </a: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solidFill>
                            <a:schemeClr val="bg1"/>
                          </a:solidFill>
                          <a:effectLst>
                            <a:outerShdw blurRad="38100" dist="38100" dir="2700000" algn="tl">
                              <a:srgbClr val="000000">
                                <a:alpha val="43137"/>
                              </a:srgbClr>
                            </a:outerShdw>
                          </a:effectLst>
                        </a:rPr>
                        <a:t>التعليم الإلكتروني</a:t>
                      </a: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96385">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المعلم</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4650">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الطالب</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4650">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زملاء الصف</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08535">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وقت الدراسة</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89443">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مكان الدراسة</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4650">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المدرسون</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6385">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المحتوى</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87708">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المتابعة</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72087">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1"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ar-SA" sz="2400" u="none" strike="noStrike" cap="none" normalizeH="0" baseline="0" dirty="0" smtClean="0">
                          <a:ln>
                            <a:noFill/>
                          </a:ln>
                          <a:effectLst>
                            <a:outerShdw blurRad="38100" dist="38100" dir="2700000" algn="tl">
                              <a:srgbClr val="000000">
                                <a:alpha val="43137"/>
                              </a:srgbClr>
                            </a:outerShdw>
                          </a:effectLst>
                        </a:rPr>
                        <a:t>عدد الطلاب</a:t>
                      </a:r>
                      <a:endParaRPr kumimoji="0" lang="en-US" sz="2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312381" name="Text Box 61"/>
          <p:cNvSpPr txBox="1">
            <a:spLocks noChangeArrowheads="1"/>
          </p:cNvSpPr>
          <p:nvPr/>
        </p:nvSpPr>
        <p:spPr bwMode="auto">
          <a:xfrm>
            <a:off x="3714744" y="2060021"/>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موجه ومشرف</a:t>
            </a:r>
            <a:endParaRPr lang="en-US" sz="2000" dirty="0">
              <a:solidFill>
                <a:prstClr val="black"/>
              </a:solidFill>
            </a:endParaRPr>
          </a:p>
        </p:txBody>
      </p:sp>
      <p:sp>
        <p:nvSpPr>
          <p:cNvPr id="312382" name="Text Box 62"/>
          <p:cNvSpPr txBox="1">
            <a:spLocks noChangeArrowheads="1"/>
          </p:cNvSpPr>
          <p:nvPr/>
        </p:nvSpPr>
        <p:spPr bwMode="auto">
          <a:xfrm>
            <a:off x="1476375" y="2563838"/>
            <a:ext cx="2808288" cy="457200"/>
          </a:xfrm>
          <a:prstGeom prst="rect">
            <a:avLst/>
          </a:prstGeom>
          <a:noFill/>
          <a:ln w="9525" algn="ctr">
            <a:noFill/>
            <a:miter lim="800000"/>
            <a:headEnd/>
            <a:tailEnd/>
          </a:ln>
          <a:effectLst>
            <a:outerShdw dist="107763" dir="2700000" algn="ctr" rotWithShape="0">
              <a:schemeClr val="bg2">
                <a:alpha val="50000"/>
              </a:schemeClr>
            </a:outerShdw>
          </a:effectLst>
        </p:spPr>
        <p:txBody>
          <a:bodyPr>
            <a:spAutoFit/>
          </a:bodyPr>
          <a:lstStyle/>
          <a:p>
            <a:pPr>
              <a:spcBef>
                <a:spcPct val="50000"/>
              </a:spcBef>
            </a:pPr>
            <a:endParaRPr lang="en-US">
              <a:solidFill>
                <a:prstClr val="black"/>
              </a:solidFill>
            </a:endParaRPr>
          </a:p>
        </p:txBody>
      </p:sp>
      <p:sp>
        <p:nvSpPr>
          <p:cNvPr id="312383" name="Text Box 63"/>
          <p:cNvSpPr txBox="1">
            <a:spLocks noChangeArrowheads="1"/>
          </p:cNvSpPr>
          <p:nvPr/>
        </p:nvSpPr>
        <p:spPr bwMode="auto">
          <a:xfrm>
            <a:off x="714347" y="2047547"/>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مصدر للمعلومات</a:t>
            </a:r>
            <a:endParaRPr lang="en-US" sz="2000" dirty="0">
              <a:solidFill>
                <a:prstClr val="black"/>
              </a:solidFill>
            </a:endParaRPr>
          </a:p>
        </p:txBody>
      </p:sp>
      <p:sp>
        <p:nvSpPr>
          <p:cNvPr id="312474" name="Text Box 154"/>
          <p:cNvSpPr txBox="1">
            <a:spLocks noChangeArrowheads="1"/>
          </p:cNvSpPr>
          <p:nvPr/>
        </p:nvSpPr>
        <p:spPr bwMode="auto">
          <a:xfrm>
            <a:off x="3714744" y="2608998"/>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فاعل ونشط</a:t>
            </a:r>
            <a:endParaRPr lang="en-US" sz="2000" dirty="0">
              <a:solidFill>
                <a:prstClr val="black"/>
              </a:solidFill>
            </a:endParaRPr>
          </a:p>
        </p:txBody>
      </p:sp>
      <p:sp>
        <p:nvSpPr>
          <p:cNvPr id="312475" name="Text Box 155"/>
          <p:cNvSpPr txBox="1">
            <a:spLocks noChangeArrowheads="1"/>
          </p:cNvSpPr>
          <p:nvPr/>
        </p:nvSpPr>
        <p:spPr bwMode="auto">
          <a:xfrm>
            <a:off x="714347" y="2518099"/>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متلقي</a:t>
            </a:r>
            <a:endParaRPr lang="en-US" sz="2000" dirty="0">
              <a:solidFill>
                <a:prstClr val="black"/>
              </a:solidFill>
            </a:endParaRPr>
          </a:p>
        </p:txBody>
      </p:sp>
      <p:sp>
        <p:nvSpPr>
          <p:cNvPr id="312476" name="Text Box 156"/>
          <p:cNvSpPr txBox="1">
            <a:spLocks noChangeArrowheads="1"/>
          </p:cNvSpPr>
          <p:nvPr/>
        </p:nvSpPr>
        <p:spPr bwMode="auto">
          <a:xfrm>
            <a:off x="3714744" y="3086836"/>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من أي مكان</a:t>
            </a:r>
            <a:endParaRPr lang="en-US" sz="2000" dirty="0">
              <a:solidFill>
                <a:prstClr val="black"/>
              </a:solidFill>
            </a:endParaRPr>
          </a:p>
        </p:txBody>
      </p:sp>
      <p:sp>
        <p:nvSpPr>
          <p:cNvPr id="312477" name="Text Box 157"/>
          <p:cNvSpPr txBox="1">
            <a:spLocks noChangeArrowheads="1"/>
          </p:cNvSpPr>
          <p:nvPr/>
        </p:nvSpPr>
        <p:spPr bwMode="auto">
          <a:xfrm>
            <a:off x="714347" y="3018165"/>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من حي واحد</a:t>
            </a:r>
            <a:endParaRPr lang="en-US" sz="2000" dirty="0">
              <a:solidFill>
                <a:prstClr val="black"/>
              </a:solidFill>
            </a:endParaRPr>
          </a:p>
        </p:txBody>
      </p:sp>
      <p:sp>
        <p:nvSpPr>
          <p:cNvPr id="312478" name="Text Box 158"/>
          <p:cNvSpPr txBox="1">
            <a:spLocks noChangeArrowheads="1"/>
          </p:cNvSpPr>
          <p:nvPr/>
        </p:nvSpPr>
        <p:spPr bwMode="auto">
          <a:xfrm>
            <a:off x="3714744" y="3520223"/>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في أي وقت</a:t>
            </a:r>
            <a:endParaRPr lang="en-US" sz="2000" dirty="0">
              <a:solidFill>
                <a:prstClr val="black"/>
              </a:solidFill>
            </a:endParaRPr>
          </a:p>
        </p:txBody>
      </p:sp>
      <p:sp>
        <p:nvSpPr>
          <p:cNvPr id="312479" name="Text Box 159"/>
          <p:cNvSpPr txBox="1">
            <a:spLocks noChangeArrowheads="1"/>
          </p:cNvSpPr>
          <p:nvPr/>
        </p:nvSpPr>
        <p:spPr bwMode="auto">
          <a:xfrm>
            <a:off x="642910" y="3572224"/>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محدد</a:t>
            </a:r>
            <a:endParaRPr lang="en-US" sz="2000" dirty="0">
              <a:solidFill>
                <a:prstClr val="black"/>
              </a:solidFill>
            </a:endParaRPr>
          </a:p>
        </p:txBody>
      </p:sp>
      <p:sp>
        <p:nvSpPr>
          <p:cNvPr id="312480" name="Text Box 160"/>
          <p:cNvSpPr txBox="1">
            <a:spLocks noChangeArrowheads="1"/>
          </p:cNvSpPr>
          <p:nvPr/>
        </p:nvSpPr>
        <p:spPr bwMode="auto">
          <a:xfrm>
            <a:off x="3714744" y="4092072"/>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في أي مكان</a:t>
            </a:r>
            <a:endParaRPr lang="en-US" sz="2000" dirty="0">
              <a:solidFill>
                <a:prstClr val="black"/>
              </a:solidFill>
            </a:endParaRPr>
          </a:p>
        </p:txBody>
      </p:sp>
      <p:sp>
        <p:nvSpPr>
          <p:cNvPr id="312481" name="Text Box 161"/>
          <p:cNvSpPr txBox="1">
            <a:spLocks noChangeArrowheads="1"/>
          </p:cNvSpPr>
          <p:nvPr/>
        </p:nvSpPr>
        <p:spPr bwMode="auto">
          <a:xfrm>
            <a:off x="642910" y="4004024"/>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محدد</a:t>
            </a:r>
            <a:endParaRPr lang="en-US" sz="2000" dirty="0">
              <a:solidFill>
                <a:prstClr val="black"/>
              </a:solidFill>
            </a:endParaRPr>
          </a:p>
        </p:txBody>
      </p:sp>
      <p:sp>
        <p:nvSpPr>
          <p:cNvPr id="312482" name="Text Box 162"/>
          <p:cNvSpPr txBox="1">
            <a:spLocks noChangeArrowheads="1"/>
          </p:cNvSpPr>
          <p:nvPr/>
        </p:nvSpPr>
        <p:spPr bwMode="auto">
          <a:xfrm>
            <a:off x="3714744" y="4584197"/>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النظام / من أي مكان</a:t>
            </a:r>
            <a:endParaRPr lang="en-US" sz="2000" dirty="0">
              <a:solidFill>
                <a:prstClr val="black"/>
              </a:solidFill>
            </a:endParaRPr>
          </a:p>
        </p:txBody>
      </p:sp>
      <p:sp>
        <p:nvSpPr>
          <p:cNvPr id="312483" name="Text Box 163"/>
          <p:cNvSpPr txBox="1">
            <a:spLocks noChangeArrowheads="1"/>
          </p:cNvSpPr>
          <p:nvPr/>
        </p:nvSpPr>
        <p:spPr bwMode="auto">
          <a:xfrm>
            <a:off x="642910" y="4496149"/>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المدرس / في مكان محدد</a:t>
            </a:r>
            <a:endParaRPr lang="en-US" sz="2000" dirty="0">
              <a:solidFill>
                <a:prstClr val="black"/>
              </a:solidFill>
            </a:endParaRPr>
          </a:p>
        </p:txBody>
      </p:sp>
      <p:sp>
        <p:nvSpPr>
          <p:cNvPr id="312484" name="Text Box 164"/>
          <p:cNvSpPr txBox="1">
            <a:spLocks noChangeArrowheads="1"/>
          </p:cNvSpPr>
          <p:nvPr/>
        </p:nvSpPr>
        <p:spPr bwMode="auto">
          <a:xfrm>
            <a:off x="3714744" y="5027110"/>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مقرر حاسوبي / كتاب إلكتروني</a:t>
            </a:r>
            <a:endParaRPr lang="en-US" sz="2000" dirty="0">
              <a:solidFill>
                <a:prstClr val="black"/>
              </a:solidFill>
            </a:endParaRPr>
          </a:p>
        </p:txBody>
      </p:sp>
      <p:sp>
        <p:nvSpPr>
          <p:cNvPr id="312485" name="Text Box 165"/>
          <p:cNvSpPr txBox="1">
            <a:spLocks noChangeArrowheads="1"/>
          </p:cNvSpPr>
          <p:nvPr/>
        </p:nvSpPr>
        <p:spPr bwMode="auto">
          <a:xfrm>
            <a:off x="642910" y="5010476"/>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a:solidFill>
                  <a:prstClr val="black"/>
                </a:solidFill>
              </a:rPr>
              <a:t>كتاب مطبوع</a:t>
            </a:r>
            <a:endParaRPr lang="en-US" sz="2000">
              <a:solidFill>
                <a:prstClr val="black"/>
              </a:solidFill>
            </a:endParaRPr>
          </a:p>
        </p:txBody>
      </p:sp>
      <p:sp>
        <p:nvSpPr>
          <p:cNvPr id="312486" name="Text Box 166"/>
          <p:cNvSpPr txBox="1">
            <a:spLocks noChangeArrowheads="1"/>
          </p:cNvSpPr>
          <p:nvPr/>
        </p:nvSpPr>
        <p:spPr bwMode="auto">
          <a:xfrm>
            <a:off x="3714744" y="5560507"/>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إلكترونية</a:t>
            </a:r>
            <a:endParaRPr lang="en-US" sz="2000" dirty="0">
              <a:solidFill>
                <a:prstClr val="black"/>
              </a:solidFill>
            </a:endParaRPr>
          </a:p>
        </p:txBody>
      </p:sp>
      <p:sp>
        <p:nvSpPr>
          <p:cNvPr id="312487" name="Text Box 167"/>
          <p:cNvSpPr txBox="1">
            <a:spLocks noChangeArrowheads="1"/>
          </p:cNvSpPr>
          <p:nvPr/>
        </p:nvSpPr>
        <p:spPr bwMode="auto">
          <a:xfrm>
            <a:off x="571472" y="5515323"/>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بشرية</a:t>
            </a:r>
            <a:endParaRPr lang="en-US" sz="2000" dirty="0">
              <a:solidFill>
                <a:prstClr val="black"/>
              </a:solidFill>
            </a:endParaRPr>
          </a:p>
        </p:txBody>
      </p:sp>
      <p:sp>
        <p:nvSpPr>
          <p:cNvPr id="312520" name="Text Box 200"/>
          <p:cNvSpPr txBox="1">
            <a:spLocks noChangeArrowheads="1"/>
          </p:cNvSpPr>
          <p:nvPr/>
        </p:nvSpPr>
        <p:spPr bwMode="auto">
          <a:xfrm>
            <a:off x="3714744" y="5989135"/>
            <a:ext cx="2905208"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r" rtl="1">
              <a:spcBef>
                <a:spcPct val="20000"/>
              </a:spcBef>
              <a:buClr>
                <a:srgbClr val="FFFF00"/>
              </a:buClr>
              <a:buSzPct val="80000"/>
              <a:buFont typeface="Wingdings" pitchFamily="2" charset="2"/>
              <a:buNone/>
            </a:pPr>
            <a:r>
              <a:rPr lang="ar-SA" sz="2000" dirty="0">
                <a:solidFill>
                  <a:prstClr val="black"/>
                </a:solidFill>
              </a:rPr>
              <a:t>غير محدود</a:t>
            </a:r>
            <a:endParaRPr lang="en-US" sz="2000" dirty="0">
              <a:solidFill>
                <a:prstClr val="black"/>
              </a:solidFill>
            </a:endParaRPr>
          </a:p>
        </p:txBody>
      </p:sp>
      <p:sp>
        <p:nvSpPr>
          <p:cNvPr id="312521" name="Text Box 201"/>
          <p:cNvSpPr txBox="1">
            <a:spLocks noChangeArrowheads="1"/>
          </p:cNvSpPr>
          <p:nvPr/>
        </p:nvSpPr>
        <p:spPr bwMode="auto">
          <a:xfrm>
            <a:off x="571472" y="5947123"/>
            <a:ext cx="3134389" cy="410835"/>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algn="just" rtl="1">
              <a:spcBef>
                <a:spcPct val="50000"/>
              </a:spcBef>
            </a:pPr>
            <a:r>
              <a:rPr lang="ar-SA" sz="2000" dirty="0">
                <a:solidFill>
                  <a:prstClr val="black"/>
                </a:solidFill>
              </a:rPr>
              <a:t>محدود</a:t>
            </a:r>
            <a:endParaRPr lang="en-US" sz="2000" dirty="0">
              <a:solidFill>
                <a:prstClr val="black"/>
              </a:solidFill>
            </a:endParaRPr>
          </a:p>
        </p:txBody>
      </p:sp>
    </p:spTree>
    <p:extLst>
      <p:ext uri="{BB962C8B-B14F-4D97-AF65-F5344CB8AC3E}">
        <p14:creationId xmlns:p14="http://schemas.microsoft.com/office/powerpoint/2010/main" val="299928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2381"/>
                                        </p:tgtEl>
                                        <p:attrNameLst>
                                          <p:attrName>style.visibility</p:attrName>
                                        </p:attrNameLst>
                                      </p:cBhvr>
                                      <p:to>
                                        <p:strVal val="visible"/>
                                      </p:to>
                                    </p:set>
                                    <p:anim calcmode="lin" valueType="num">
                                      <p:cBhvr additive="base">
                                        <p:cTn id="7" dur="500" fill="hold"/>
                                        <p:tgtEl>
                                          <p:spTgt spid="312381"/>
                                        </p:tgtEl>
                                        <p:attrNameLst>
                                          <p:attrName>ppt_x</p:attrName>
                                        </p:attrNameLst>
                                      </p:cBhvr>
                                      <p:tavLst>
                                        <p:tav tm="0">
                                          <p:val>
                                            <p:strVal val="#ppt_x"/>
                                          </p:val>
                                        </p:tav>
                                        <p:tav tm="100000">
                                          <p:val>
                                            <p:strVal val="#ppt_x"/>
                                          </p:val>
                                        </p:tav>
                                      </p:tavLst>
                                    </p:anim>
                                    <p:anim calcmode="lin" valueType="num">
                                      <p:cBhvr additive="base">
                                        <p:cTn id="8" dur="500" fill="hold"/>
                                        <p:tgtEl>
                                          <p:spTgt spid="3123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2383"/>
                                        </p:tgtEl>
                                        <p:attrNameLst>
                                          <p:attrName>style.visibility</p:attrName>
                                        </p:attrNameLst>
                                      </p:cBhvr>
                                      <p:to>
                                        <p:strVal val="visible"/>
                                      </p:to>
                                    </p:set>
                                    <p:anim calcmode="lin" valueType="num">
                                      <p:cBhvr additive="base">
                                        <p:cTn id="11" dur="500" fill="hold"/>
                                        <p:tgtEl>
                                          <p:spTgt spid="312383"/>
                                        </p:tgtEl>
                                        <p:attrNameLst>
                                          <p:attrName>ppt_x</p:attrName>
                                        </p:attrNameLst>
                                      </p:cBhvr>
                                      <p:tavLst>
                                        <p:tav tm="0">
                                          <p:val>
                                            <p:strVal val="#ppt_x"/>
                                          </p:val>
                                        </p:tav>
                                        <p:tav tm="100000">
                                          <p:val>
                                            <p:strVal val="#ppt_x"/>
                                          </p:val>
                                        </p:tav>
                                      </p:tavLst>
                                    </p:anim>
                                    <p:anim calcmode="lin" valueType="num">
                                      <p:cBhvr additive="base">
                                        <p:cTn id="12" dur="500" fill="hold"/>
                                        <p:tgtEl>
                                          <p:spTgt spid="3123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2474"/>
                                        </p:tgtEl>
                                        <p:attrNameLst>
                                          <p:attrName>style.visibility</p:attrName>
                                        </p:attrNameLst>
                                      </p:cBhvr>
                                      <p:to>
                                        <p:strVal val="visible"/>
                                      </p:to>
                                    </p:set>
                                    <p:anim calcmode="lin" valueType="num">
                                      <p:cBhvr additive="base">
                                        <p:cTn id="17" dur="500" fill="hold"/>
                                        <p:tgtEl>
                                          <p:spTgt spid="312474"/>
                                        </p:tgtEl>
                                        <p:attrNameLst>
                                          <p:attrName>ppt_x</p:attrName>
                                        </p:attrNameLst>
                                      </p:cBhvr>
                                      <p:tavLst>
                                        <p:tav tm="0">
                                          <p:val>
                                            <p:strVal val="#ppt_x"/>
                                          </p:val>
                                        </p:tav>
                                        <p:tav tm="100000">
                                          <p:val>
                                            <p:strVal val="#ppt_x"/>
                                          </p:val>
                                        </p:tav>
                                      </p:tavLst>
                                    </p:anim>
                                    <p:anim calcmode="lin" valueType="num">
                                      <p:cBhvr additive="base">
                                        <p:cTn id="18" dur="500" fill="hold"/>
                                        <p:tgtEl>
                                          <p:spTgt spid="31247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2475"/>
                                        </p:tgtEl>
                                        <p:attrNameLst>
                                          <p:attrName>style.visibility</p:attrName>
                                        </p:attrNameLst>
                                      </p:cBhvr>
                                      <p:to>
                                        <p:strVal val="visible"/>
                                      </p:to>
                                    </p:set>
                                    <p:anim calcmode="lin" valueType="num">
                                      <p:cBhvr additive="base">
                                        <p:cTn id="21" dur="500" fill="hold"/>
                                        <p:tgtEl>
                                          <p:spTgt spid="312475"/>
                                        </p:tgtEl>
                                        <p:attrNameLst>
                                          <p:attrName>ppt_x</p:attrName>
                                        </p:attrNameLst>
                                      </p:cBhvr>
                                      <p:tavLst>
                                        <p:tav tm="0">
                                          <p:val>
                                            <p:strVal val="#ppt_x"/>
                                          </p:val>
                                        </p:tav>
                                        <p:tav tm="100000">
                                          <p:val>
                                            <p:strVal val="#ppt_x"/>
                                          </p:val>
                                        </p:tav>
                                      </p:tavLst>
                                    </p:anim>
                                    <p:anim calcmode="lin" valueType="num">
                                      <p:cBhvr additive="base">
                                        <p:cTn id="22" dur="500" fill="hold"/>
                                        <p:tgtEl>
                                          <p:spTgt spid="31247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2476"/>
                                        </p:tgtEl>
                                        <p:attrNameLst>
                                          <p:attrName>style.visibility</p:attrName>
                                        </p:attrNameLst>
                                      </p:cBhvr>
                                      <p:to>
                                        <p:strVal val="visible"/>
                                      </p:to>
                                    </p:set>
                                    <p:anim calcmode="lin" valueType="num">
                                      <p:cBhvr additive="base">
                                        <p:cTn id="27" dur="500" fill="hold"/>
                                        <p:tgtEl>
                                          <p:spTgt spid="312476"/>
                                        </p:tgtEl>
                                        <p:attrNameLst>
                                          <p:attrName>ppt_x</p:attrName>
                                        </p:attrNameLst>
                                      </p:cBhvr>
                                      <p:tavLst>
                                        <p:tav tm="0">
                                          <p:val>
                                            <p:strVal val="#ppt_x"/>
                                          </p:val>
                                        </p:tav>
                                        <p:tav tm="100000">
                                          <p:val>
                                            <p:strVal val="#ppt_x"/>
                                          </p:val>
                                        </p:tav>
                                      </p:tavLst>
                                    </p:anim>
                                    <p:anim calcmode="lin" valueType="num">
                                      <p:cBhvr additive="base">
                                        <p:cTn id="28" dur="500" fill="hold"/>
                                        <p:tgtEl>
                                          <p:spTgt spid="3124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2477"/>
                                        </p:tgtEl>
                                        <p:attrNameLst>
                                          <p:attrName>style.visibility</p:attrName>
                                        </p:attrNameLst>
                                      </p:cBhvr>
                                      <p:to>
                                        <p:strVal val="visible"/>
                                      </p:to>
                                    </p:set>
                                    <p:anim calcmode="lin" valueType="num">
                                      <p:cBhvr additive="base">
                                        <p:cTn id="31" dur="500" fill="hold"/>
                                        <p:tgtEl>
                                          <p:spTgt spid="312477"/>
                                        </p:tgtEl>
                                        <p:attrNameLst>
                                          <p:attrName>ppt_x</p:attrName>
                                        </p:attrNameLst>
                                      </p:cBhvr>
                                      <p:tavLst>
                                        <p:tav tm="0">
                                          <p:val>
                                            <p:strVal val="#ppt_x"/>
                                          </p:val>
                                        </p:tav>
                                        <p:tav tm="100000">
                                          <p:val>
                                            <p:strVal val="#ppt_x"/>
                                          </p:val>
                                        </p:tav>
                                      </p:tavLst>
                                    </p:anim>
                                    <p:anim calcmode="lin" valueType="num">
                                      <p:cBhvr additive="base">
                                        <p:cTn id="32" dur="500" fill="hold"/>
                                        <p:tgtEl>
                                          <p:spTgt spid="3124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2478"/>
                                        </p:tgtEl>
                                        <p:attrNameLst>
                                          <p:attrName>style.visibility</p:attrName>
                                        </p:attrNameLst>
                                      </p:cBhvr>
                                      <p:to>
                                        <p:strVal val="visible"/>
                                      </p:to>
                                    </p:set>
                                    <p:anim calcmode="lin" valueType="num">
                                      <p:cBhvr additive="base">
                                        <p:cTn id="37" dur="500" fill="hold"/>
                                        <p:tgtEl>
                                          <p:spTgt spid="312478"/>
                                        </p:tgtEl>
                                        <p:attrNameLst>
                                          <p:attrName>ppt_x</p:attrName>
                                        </p:attrNameLst>
                                      </p:cBhvr>
                                      <p:tavLst>
                                        <p:tav tm="0">
                                          <p:val>
                                            <p:strVal val="#ppt_x"/>
                                          </p:val>
                                        </p:tav>
                                        <p:tav tm="100000">
                                          <p:val>
                                            <p:strVal val="#ppt_x"/>
                                          </p:val>
                                        </p:tav>
                                      </p:tavLst>
                                    </p:anim>
                                    <p:anim calcmode="lin" valueType="num">
                                      <p:cBhvr additive="base">
                                        <p:cTn id="38" dur="500" fill="hold"/>
                                        <p:tgtEl>
                                          <p:spTgt spid="31247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2479"/>
                                        </p:tgtEl>
                                        <p:attrNameLst>
                                          <p:attrName>style.visibility</p:attrName>
                                        </p:attrNameLst>
                                      </p:cBhvr>
                                      <p:to>
                                        <p:strVal val="visible"/>
                                      </p:to>
                                    </p:set>
                                    <p:anim calcmode="lin" valueType="num">
                                      <p:cBhvr additive="base">
                                        <p:cTn id="41" dur="500" fill="hold"/>
                                        <p:tgtEl>
                                          <p:spTgt spid="312479"/>
                                        </p:tgtEl>
                                        <p:attrNameLst>
                                          <p:attrName>ppt_x</p:attrName>
                                        </p:attrNameLst>
                                      </p:cBhvr>
                                      <p:tavLst>
                                        <p:tav tm="0">
                                          <p:val>
                                            <p:strVal val="#ppt_x"/>
                                          </p:val>
                                        </p:tav>
                                        <p:tav tm="100000">
                                          <p:val>
                                            <p:strVal val="#ppt_x"/>
                                          </p:val>
                                        </p:tav>
                                      </p:tavLst>
                                    </p:anim>
                                    <p:anim calcmode="lin" valueType="num">
                                      <p:cBhvr additive="base">
                                        <p:cTn id="42" dur="500" fill="hold"/>
                                        <p:tgtEl>
                                          <p:spTgt spid="31247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2480"/>
                                        </p:tgtEl>
                                        <p:attrNameLst>
                                          <p:attrName>style.visibility</p:attrName>
                                        </p:attrNameLst>
                                      </p:cBhvr>
                                      <p:to>
                                        <p:strVal val="visible"/>
                                      </p:to>
                                    </p:set>
                                    <p:anim calcmode="lin" valueType="num">
                                      <p:cBhvr additive="base">
                                        <p:cTn id="47" dur="500" fill="hold"/>
                                        <p:tgtEl>
                                          <p:spTgt spid="312480"/>
                                        </p:tgtEl>
                                        <p:attrNameLst>
                                          <p:attrName>ppt_x</p:attrName>
                                        </p:attrNameLst>
                                      </p:cBhvr>
                                      <p:tavLst>
                                        <p:tav tm="0">
                                          <p:val>
                                            <p:strVal val="#ppt_x"/>
                                          </p:val>
                                        </p:tav>
                                        <p:tav tm="100000">
                                          <p:val>
                                            <p:strVal val="#ppt_x"/>
                                          </p:val>
                                        </p:tav>
                                      </p:tavLst>
                                    </p:anim>
                                    <p:anim calcmode="lin" valueType="num">
                                      <p:cBhvr additive="base">
                                        <p:cTn id="48" dur="500" fill="hold"/>
                                        <p:tgtEl>
                                          <p:spTgt spid="3124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2481"/>
                                        </p:tgtEl>
                                        <p:attrNameLst>
                                          <p:attrName>style.visibility</p:attrName>
                                        </p:attrNameLst>
                                      </p:cBhvr>
                                      <p:to>
                                        <p:strVal val="visible"/>
                                      </p:to>
                                    </p:set>
                                    <p:anim calcmode="lin" valueType="num">
                                      <p:cBhvr additive="base">
                                        <p:cTn id="51" dur="500" fill="hold"/>
                                        <p:tgtEl>
                                          <p:spTgt spid="312481"/>
                                        </p:tgtEl>
                                        <p:attrNameLst>
                                          <p:attrName>ppt_x</p:attrName>
                                        </p:attrNameLst>
                                      </p:cBhvr>
                                      <p:tavLst>
                                        <p:tav tm="0">
                                          <p:val>
                                            <p:strVal val="#ppt_x"/>
                                          </p:val>
                                        </p:tav>
                                        <p:tav tm="100000">
                                          <p:val>
                                            <p:strVal val="#ppt_x"/>
                                          </p:val>
                                        </p:tav>
                                      </p:tavLst>
                                    </p:anim>
                                    <p:anim calcmode="lin" valueType="num">
                                      <p:cBhvr additive="base">
                                        <p:cTn id="52" dur="500" fill="hold"/>
                                        <p:tgtEl>
                                          <p:spTgt spid="31248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12482"/>
                                        </p:tgtEl>
                                        <p:attrNameLst>
                                          <p:attrName>style.visibility</p:attrName>
                                        </p:attrNameLst>
                                      </p:cBhvr>
                                      <p:to>
                                        <p:strVal val="visible"/>
                                      </p:to>
                                    </p:set>
                                    <p:anim calcmode="lin" valueType="num">
                                      <p:cBhvr additive="base">
                                        <p:cTn id="57" dur="500" fill="hold"/>
                                        <p:tgtEl>
                                          <p:spTgt spid="312482"/>
                                        </p:tgtEl>
                                        <p:attrNameLst>
                                          <p:attrName>ppt_x</p:attrName>
                                        </p:attrNameLst>
                                      </p:cBhvr>
                                      <p:tavLst>
                                        <p:tav tm="0">
                                          <p:val>
                                            <p:strVal val="#ppt_x"/>
                                          </p:val>
                                        </p:tav>
                                        <p:tav tm="100000">
                                          <p:val>
                                            <p:strVal val="#ppt_x"/>
                                          </p:val>
                                        </p:tav>
                                      </p:tavLst>
                                    </p:anim>
                                    <p:anim calcmode="lin" valueType="num">
                                      <p:cBhvr additive="base">
                                        <p:cTn id="58" dur="500" fill="hold"/>
                                        <p:tgtEl>
                                          <p:spTgt spid="31248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12483"/>
                                        </p:tgtEl>
                                        <p:attrNameLst>
                                          <p:attrName>style.visibility</p:attrName>
                                        </p:attrNameLst>
                                      </p:cBhvr>
                                      <p:to>
                                        <p:strVal val="visible"/>
                                      </p:to>
                                    </p:set>
                                    <p:anim calcmode="lin" valueType="num">
                                      <p:cBhvr additive="base">
                                        <p:cTn id="61" dur="500" fill="hold"/>
                                        <p:tgtEl>
                                          <p:spTgt spid="312483"/>
                                        </p:tgtEl>
                                        <p:attrNameLst>
                                          <p:attrName>ppt_x</p:attrName>
                                        </p:attrNameLst>
                                      </p:cBhvr>
                                      <p:tavLst>
                                        <p:tav tm="0">
                                          <p:val>
                                            <p:strVal val="#ppt_x"/>
                                          </p:val>
                                        </p:tav>
                                        <p:tav tm="100000">
                                          <p:val>
                                            <p:strVal val="#ppt_x"/>
                                          </p:val>
                                        </p:tav>
                                      </p:tavLst>
                                    </p:anim>
                                    <p:anim calcmode="lin" valueType="num">
                                      <p:cBhvr additive="base">
                                        <p:cTn id="62" dur="500" fill="hold"/>
                                        <p:tgtEl>
                                          <p:spTgt spid="31248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2484"/>
                                        </p:tgtEl>
                                        <p:attrNameLst>
                                          <p:attrName>style.visibility</p:attrName>
                                        </p:attrNameLst>
                                      </p:cBhvr>
                                      <p:to>
                                        <p:strVal val="visible"/>
                                      </p:to>
                                    </p:set>
                                    <p:anim calcmode="lin" valueType="num">
                                      <p:cBhvr additive="base">
                                        <p:cTn id="67" dur="500" fill="hold"/>
                                        <p:tgtEl>
                                          <p:spTgt spid="312484"/>
                                        </p:tgtEl>
                                        <p:attrNameLst>
                                          <p:attrName>ppt_x</p:attrName>
                                        </p:attrNameLst>
                                      </p:cBhvr>
                                      <p:tavLst>
                                        <p:tav tm="0">
                                          <p:val>
                                            <p:strVal val="#ppt_x"/>
                                          </p:val>
                                        </p:tav>
                                        <p:tav tm="100000">
                                          <p:val>
                                            <p:strVal val="#ppt_x"/>
                                          </p:val>
                                        </p:tav>
                                      </p:tavLst>
                                    </p:anim>
                                    <p:anim calcmode="lin" valueType="num">
                                      <p:cBhvr additive="base">
                                        <p:cTn id="68" dur="500" fill="hold"/>
                                        <p:tgtEl>
                                          <p:spTgt spid="31248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12485"/>
                                        </p:tgtEl>
                                        <p:attrNameLst>
                                          <p:attrName>style.visibility</p:attrName>
                                        </p:attrNameLst>
                                      </p:cBhvr>
                                      <p:to>
                                        <p:strVal val="visible"/>
                                      </p:to>
                                    </p:set>
                                    <p:anim calcmode="lin" valueType="num">
                                      <p:cBhvr additive="base">
                                        <p:cTn id="71" dur="500" fill="hold"/>
                                        <p:tgtEl>
                                          <p:spTgt spid="312485"/>
                                        </p:tgtEl>
                                        <p:attrNameLst>
                                          <p:attrName>ppt_x</p:attrName>
                                        </p:attrNameLst>
                                      </p:cBhvr>
                                      <p:tavLst>
                                        <p:tav tm="0">
                                          <p:val>
                                            <p:strVal val="#ppt_x"/>
                                          </p:val>
                                        </p:tav>
                                        <p:tav tm="100000">
                                          <p:val>
                                            <p:strVal val="#ppt_x"/>
                                          </p:val>
                                        </p:tav>
                                      </p:tavLst>
                                    </p:anim>
                                    <p:anim calcmode="lin" valueType="num">
                                      <p:cBhvr additive="base">
                                        <p:cTn id="72" dur="500" fill="hold"/>
                                        <p:tgtEl>
                                          <p:spTgt spid="31248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12486"/>
                                        </p:tgtEl>
                                        <p:attrNameLst>
                                          <p:attrName>style.visibility</p:attrName>
                                        </p:attrNameLst>
                                      </p:cBhvr>
                                      <p:to>
                                        <p:strVal val="visible"/>
                                      </p:to>
                                    </p:set>
                                    <p:anim calcmode="lin" valueType="num">
                                      <p:cBhvr additive="base">
                                        <p:cTn id="77" dur="500" fill="hold"/>
                                        <p:tgtEl>
                                          <p:spTgt spid="312486"/>
                                        </p:tgtEl>
                                        <p:attrNameLst>
                                          <p:attrName>ppt_x</p:attrName>
                                        </p:attrNameLst>
                                      </p:cBhvr>
                                      <p:tavLst>
                                        <p:tav tm="0">
                                          <p:val>
                                            <p:strVal val="#ppt_x"/>
                                          </p:val>
                                        </p:tav>
                                        <p:tav tm="100000">
                                          <p:val>
                                            <p:strVal val="#ppt_x"/>
                                          </p:val>
                                        </p:tav>
                                      </p:tavLst>
                                    </p:anim>
                                    <p:anim calcmode="lin" valueType="num">
                                      <p:cBhvr additive="base">
                                        <p:cTn id="78" dur="500" fill="hold"/>
                                        <p:tgtEl>
                                          <p:spTgt spid="31248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2487"/>
                                        </p:tgtEl>
                                        <p:attrNameLst>
                                          <p:attrName>style.visibility</p:attrName>
                                        </p:attrNameLst>
                                      </p:cBhvr>
                                      <p:to>
                                        <p:strVal val="visible"/>
                                      </p:to>
                                    </p:set>
                                    <p:anim calcmode="lin" valueType="num">
                                      <p:cBhvr additive="base">
                                        <p:cTn id="81" dur="500" fill="hold"/>
                                        <p:tgtEl>
                                          <p:spTgt spid="312487"/>
                                        </p:tgtEl>
                                        <p:attrNameLst>
                                          <p:attrName>ppt_x</p:attrName>
                                        </p:attrNameLst>
                                      </p:cBhvr>
                                      <p:tavLst>
                                        <p:tav tm="0">
                                          <p:val>
                                            <p:strVal val="#ppt_x"/>
                                          </p:val>
                                        </p:tav>
                                        <p:tav tm="100000">
                                          <p:val>
                                            <p:strVal val="#ppt_x"/>
                                          </p:val>
                                        </p:tav>
                                      </p:tavLst>
                                    </p:anim>
                                    <p:anim calcmode="lin" valueType="num">
                                      <p:cBhvr additive="base">
                                        <p:cTn id="82" dur="500" fill="hold"/>
                                        <p:tgtEl>
                                          <p:spTgt spid="31248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12520"/>
                                        </p:tgtEl>
                                        <p:attrNameLst>
                                          <p:attrName>style.visibility</p:attrName>
                                        </p:attrNameLst>
                                      </p:cBhvr>
                                      <p:to>
                                        <p:strVal val="visible"/>
                                      </p:to>
                                    </p:set>
                                    <p:anim calcmode="lin" valueType="num">
                                      <p:cBhvr additive="base">
                                        <p:cTn id="87" dur="500" fill="hold"/>
                                        <p:tgtEl>
                                          <p:spTgt spid="312520"/>
                                        </p:tgtEl>
                                        <p:attrNameLst>
                                          <p:attrName>ppt_x</p:attrName>
                                        </p:attrNameLst>
                                      </p:cBhvr>
                                      <p:tavLst>
                                        <p:tav tm="0">
                                          <p:val>
                                            <p:strVal val="#ppt_x"/>
                                          </p:val>
                                        </p:tav>
                                        <p:tav tm="100000">
                                          <p:val>
                                            <p:strVal val="#ppt_x"/>
                                          </p:val>
                                        </p:tav>
                                      </p:tavLst>
                                    </p:anim>
                                    <p:anim calcmode="lin" valueType="num">
                                      <p:cBhvr additive="base">
                                        <p:cTn id="88" dur="500" fill="hold"/>
                                        <p:tgtEl>
                                          <p:spTgt spid="3125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2521"/>
                                        </p:tgtEl>
                                        <p:attrNameLst>
                                          <p:attrName>style.visibility</p:attrName>
                                        </p:attrNameLst>
                                      </p:cBhvr>
                                      <p:to>
                                        <p:strVal val="visible"/>
                                      </p:to>
                                    </p:set>
                                    <p:anim calcmode="lin" valueType="num">
                                      <p:cBhvr additive="base">
                                        <p:cTn id="91" dur="500" fill="hold"/>
                                        <p:tgtEl>
                                          <p:spTgt spid="312521"/>
                                        </p:tgtEl>
                                        <p:attrNameLst>
                                          <p:attrName>ppt_x</p:attrName>
                                        </p:attrNameLst>
                                      </p:cBhvr>
                                      <p:tavLst>
                                        <p:tav tm="0">
                                          <p:val>
                                            <p:strVal val="#ppt_x"/>
                                          </p:val>
                                        </p:tav>
                                        <p:tav tm="100000">
                                          <p:val>
                                            <p:strVal val="#ppt_x"/>
                                          </p:val>
                                        </p:tav>
                                      </p:tavLst>
                                    </p:anim>
                                    <p:anim calcmode="lin" valueType="num">
                                      <p:cBhvr additive="base">
                                        <p:cTn id="92" dur="500" fill="hold"/>
                                        <p:tgtEl>
                                          <p:spTgt spid="3125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81" grpId="0"/>
      <p:bldP spid="312383" grpId="0"/>
      <p:bldP spid="312474" grpId="0"/>
      <p:bldP spid="312475" grpId="0"/>
      <p:bldP spid="312476" grpId="0"/>
      <p:bldP spid="312477" grpId="0"/>
      <p:bldP spid="312478" grpId="0"/>
      <p:bldP spid="312479" grpId="0"/>
      <p:bldP spid="312480" grpId="0"/>
      <p:bldP spid="312481" grpId="0"/>
      <p:bldP spid="312482" grpId="0"/>
      <p:bldP spid="312483" grpId="0"/>
      <p:bldP spid="312484" grpId="0"/>
      <p:bldP spid="312485" grpId="0"/>
      <p:bldP spid="312486" grpId="0"/>
      <p:bldP spid="312487" grpId="0"/>
      <p:bldP spid="312520" grpId="0"/>
      <p:bldP spid="3125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1">
            <a:schemeClr val="accent2"/>
          </a:lnRef>
          <a:fillRef idx="3">
            <a:schemeClr val="accent2"/>
          </a:fillRef>
          <a:effectRef idx="2">
            <a:schemeClr val="accent2"/>
          </a:effectRef>
          <a:fontRef idx="minor">
            <a:schemeClr val="lt1"/>
          </a:fontRef>
        </p:style>
        <p:txBody>
          <a:bodyPr/>
          <a:lstStyle/>
          <a:p>
            <a:r>
              <a:rPr lang="ar-SA" dirty="0"/>
              <a:t>فوائد التعليم الالكتروني </a:t>
            </a:r>
            <a:endParaRPr lang="en-US" dirty="0"/>
          </a:p>
        </p:txBody>
      </p:sp>
      <p:sp>
        <p:nvSpPr>
          <p:cNvPr id="3" name="Content Placeholder 2"/>
          <p:cNvSpPr>
            <a:spLocks noGrp="1"/>
          </p:cNvSpPr>
          <p:nvPr>
            <p:ph idx="1"/>
          </p:nvPr>
        </p:nvSpPr>
        <p:spPr>
          <a:xfrm>
            <a:off x="539552" y="1268760"/>
            <a:ext cx="8229600" cy="52174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fontScale="85000" lnSpcReduction="20000"/>
          </a:bodyPr>
          <a:lstStyle/>
          <a:p>
            <a:pPr marL="738188" indent="-457200" algn="r" rtl="1">
              <a:buFont typeface="Wingdings" pitchFamily="2" charset="2"/>
              <a:buChar char="ü"/>
            </a:pPr>
            <a:endParaRPr lang="ar-SA" dirty="0" smtClean="0"/>
          </a:p>
          <a:p>
            <a:pPr marL="738188" indent="-457200" algn="r" rtl="1">
              <a:buFont typeface="Wingdings" pitchFamily="2" charset="2"/>
              <a:buChar char="ü"/>
            </a:pPr>
            <a:r>
              <a:rPr lang="ar-SA" dirty="0" smtClean="0"/>
              <a:t>زيادة </a:t>
            </a:r>
            <a:r>
              <a:rPr lang="ar-SA" dirty="0"/>
              <a:t>إمكانية الاتصال بين الطلبة فيما بينهم، وبين الطلبة </a:t>
            </a:r>
            <a:r>
              <a:rPr lang="ar-SA" dirty="0" smtClean="0"/>
              <a:t>والجامعة</a:t>
            </a:r>
          </a:p>
          <a:p>
            <a:pPr marL="738188" indent="-457200" algn="r" rtl="1">
              <a:buFont typeface="Wingdings" pitchFamily="2" charset="2"/>
              <a:buChar char="ü"/>
            </a:pPr>
            <a:r>
              <a:rPr lang="ar-SA" dirty="0" smtClean="0"/>
              <a:t>الإحساس بالمساواة</a:t>
            </a:r>
          </a:p>
          <a:p>
            <a:pPr marL="738188" indent="-457200" algn="r" rtl="1">
              <a:buFont typeface="Wingdings" pitchFamily="2" charset="2"/>
              <a:buChar char="ü"/>
            </a:pPr>
            <a:r>
              <a:rPr lang="ar-SA" dirty="0"/>
              <a:t>سهولة الوصول إلى </a:t>
            </a:r>
            <a:r>
              <a:rPr lang="ar-SA" dirty="0" smtClean="0"/>
              <a:t>المعلم</a:t>
            </a:r>
          </a:p>
          <a:p>
            <a:pPr marL="738188" indent="-457200" algn="r" rtl="1">
              <a:buFont typeface="Wingdings" pitchFamily="2" charset="2"/>
              <a:buChar char="ü"/>
            </a:pPr>
            <a:r>
              <a:rPr lang="ar-SA" dirty="0" smtClean="0"/>
              <a:t>استفادة </a:t>
            </a:r>
            <a:r>
              <a:rPr lang="ar-SA" dirty="0"/>
              <a:t>مختلف أساليب </a:t>
            </a:r>
            <a:r>
              <a:rPr lang="ar-SA" dirty="0" smtClean="0"/>
              <a:t>التعليم</a:t>
            </a:r>
          </a:p>
          <a:p>
            <a:pPr marL="738188" indent="-457200" algn="r" rtl="1">
              <a:buFont typeface="Wingdings" pitchFamily="2" charset="2"/>
              <a:buChar char="ü"/>
            </a:pPr>
            <a:r>
              <a:rPr lang="ar-SA" dirty="0"/>
              <a:t>المساعدة الإضافية على </a:t>
            </a:r>
            <a:r>
              <a:rPr lang="ar-SA" dirty="0" smtClean="0"/>
              <a:t>التكرار</a:t>
            </a:r>
            <a:endParaRPr lang="ar-SA" dirty="0"/>
          </a:p>
          <a:p>
            <a:pPr marL="738188" indent="-457200" algn="r" rtl="1">
              <a:buFont typeface="Wingdings" pitchFamily="2" charset="2"/>
              <a:buChar char="ü"/>
            </a:pPr>
            <a:r>
              <a:rPr lang="ar-SA" dirty="0" smtClean="0"/>
              <a:t>توفر </a:t>
            </a:r>
            <a:r>
              <a:rPr lang="ar-SA" dirty="0"/>
              <a:t>المناهج طوال اليوم وفي كل أيام الأسبوع</a:t>
            </a:r>
            <a:r>
              <a:rPr lang="en-US" dirty="0"/>
              <a:t>(24x7)</a:t>
            </a:r>
            <a:endParaRPr lang="ar-SA" dirty="0"/>
          </a:p>
          <a:p>
            <a:pPr marL="738188" indent="-457200" algn="r" rtl="1">
              <a:buFont typeface="Wingdings" pitchFamily="2" charset="2"/>
              <a:buChar char="ü"/>
            </a:pPr>
            <a:r>
              <a:rPr lang="ar-SA" dirty="0"/>
              <a:t>الاستمرارية في الوصول إلى المناهج</a:t>
            </a:r>
          </a:p>
          <a:p>
            <a:pPr marL="738188" indent="-457200" algn="r" rtl="1">
              <a:buFont typeface="Wingdings" pitchFamily="2" charset="2"/>
              <a:buChar char="ü"/>
            </a:pPr>
            <a:r>
              <a:rPr lang="ar-SA" dirty="0"/>
              <a:t>عدم الاعتماد على الحضور الفعلي</a:t>
            </a:r>
          </a:p>
          <a:p>
            <a:pPr marL="738188" indent="-457200" algn="r" rtl="1">
              <a:buFont typeface="Wingdings" pitchFamily="2" charset="2"/>
              <a:buChar char="ü"/>
            </a:pPr>
            <a:r>
              <a:rPr lang="ar-SA" dirty="0"/>
              <a:t>الاستفادة القصوى من الزمن</a:t>
            </a:r>
          </a:p>
          <a:p>
            <a:pPr marL="738188" indent="-457200" algn="r" rtl="1">
              <a:buFont typeface="Wingdings" pitchFamily="2" charset="2"/>
              <a:buChar char="ü"/>
            </a:pPr>
            <a:r>
              <a:rPr lang="ar-SA" dirty="0"/>
              <a:t>تقليل الأعباء الإدارية بالنسبة للمعلم</a:t>
            </a:r>
          </a:p>
          <a:p>
            <a:pPr marL="738188" indent="-457200" algn="r" rtl="1">
              <a:buFont typeface="Wingdings" pitchFamily="2" charset="2"/>
              <a:buChar char="ü"/>
            </a:pPr>
            <a:r>
              <a:rPr lang="ar-SA" dirty="0"/>
              <a:t>تقليل حجم العمل في الجامعة</a:t>
            </a:r>
          </a:p>
          <a:p>
            <a:pPr marL="738188" indent="-457200" algn="r" rtl="1">
              <a:buFont typeface="Wingdings" pitchFamily="2" charset="2"/>
              <a:buChar char="ü"/>
            </a:pPr>
            <a:endParaRPr lang="en-US" dirty="0"/>
          </a:p>
          <a:p>
            <a:pPr marL="738188" indent="-457200" algn="r" rtl="1">
              <a:buFont typeface="Wingdings" pitchFamily="2" charset="2"/>
              <a:buChar char="ü"/>
            </a:pPr>
            <a:endParaRPr lang="en-US" dirty="0"/>
          </a:p>
        </p:txBody>
      </p:sp>
    </p:spTree>
    <p:extLst>
      <p:ext uri="{BB962C8B-B14F-4D97-AF65-F5344CB8AC3E}">
        <p14:creationId xmlns:p14="http://schemas.microsoft.com/office/powerpoint/2010/main" val="370744143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7030A0"/>
          </a:solidFill>
          <a:effectLst>
            <a:reflection blurRad="6350" stA="50000" endA="300" endPos="55500" dist="50800" dir="5400000" sy="-100000" algn="bl" rotWithShape="0"/>
          </a:effectLst>
        </p:spPr>
        <p:txBody>
          <a:bodyPr>
            <a:normAutofit/>
          </a:bodyPr>
          <a:lstStyle/>
          <a:p>
            <a:pPr marL="0" indent="0" algn="ctr" rtl="1">
              <a:buNone/>
            </a:pPr>
            <a:endParaRPr lang="ar-SA" sz="8000" dirty="0" smtClean="0"/>
          </a:p>
          <a:p>
            <a:pPr marL="0" indent="0" algn="ctr" rtl="1">
              <a:buNone/>
            </a:pPr>
            <a:r>
              <a:rPr lang="ar-SA" sz="8000" dirty="0" smtClean="0">
                <a:solidFill>
                  <a:schemeClr val="bg1"/>
                </a:solidFill>
              </a:rPr>
              <a:t>التعارف </a:t>
            </a:r>
          </a:p>
          <a:p>
            <a:pPr marL="0" indent="0" algn="ctr" rtl="1">
              <a:buNone/>
            </a:pPr>
            <a:r>
              <a:rPr lang="ar-SA" sz="8000" dirty="0" smtClean="0">
                <a:solidFill>
                  <a:schemeClr val="bg1"/>
                </a:solidFill>
              </a:rPr>
              <a:t>بالمواقع الإلكترونية</a:t>
            </a:r>
            <a:endParaRPr lang="en-US" sz="8000" dirty="0">
              <a:solidFill>
                <a:schemeClr val="bg1"/>
              </a:solidFill>
            </a:endParaRPr>
          </a:p>
        </p:txBody>
      </p:sp>
    </p:spTree>
    <p:extLst>
      <p:ext uri="{BB962C8B-B14F-4D97-AF65-F5344CB8AC3E}">
        <p14:creationId xmlns:p14="http://schemas.microsoft.com/office/powerpoint/2010/main" val="41274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
                                            <p:txEl>
                                              <p:pRg st="2" end="2"/>
                                            </p:txEl>
                                          </p:spTgt>
                                        </p:tgtEl>
                                      </p:cBhvr>
                                    </p:animEffect>
                                    <p:set>
                                      <p:cBhvr>
                                        <p:cTn id="1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3">
                                            <p:bg/>
                                          </p:spTgt>
                                        </p:tgtEl>
                                      </p:cBhvr>
                                    </p:animEffect>
                                    <p:set>
                                      <p:cBhvr>
                                        <p:cTn id="17" dur="1" fill="hold">
                                          <p:stCondLst>
                                            <p:cond delay="1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306</Words>
  <Application>Microsoft Office PowerPoint</Application>
  <PresentationFormat>On-screen Show (4:3)</PresentationFormat>
  <Paragraphs>205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مع تطور تطبيقات الإنترنت في التعليم بدأت تلوح في الأفق ملامح طريقة جديدة في التعليم ..  هي التعليم الإلكتروني .. نشهد الآن بداياتها ..  وسوف تكون أكثر تطوراً في السنوات القادمة . </vt:lpstr>
      <vt:lpstr>تعريف التعليم الإلكتروني</vt:lpstr>
      <vt:lpstr>مصطلحات التعليم الالكتروني </vt:lpstr>
      <vt:lpstr>أنواع التعليم الإلكتروني</vt:lpstr>
      <vt:lpstr>طرق التعليم الإلكتروني</vt:lpstr>
      <vt:lpstr>الموازنة بين التعليم الإلكتروني والتعليم الصفي</vt:lpstr>
      <vt:lpstr>فوائد التعليم الالكتروني </vt:lpstr>
      <vt:lpstr>PowerPoint Presentation</vt:lpstr>
      <vt:lpstr> 1. الموسوعية العربية   Arabic encyclopedia </vt:lpstr>
      <vt:lpstr>2. موسوعوعة الشعر والشعراء   Arabic poetry</vt:lpstr>
      <vt:lpstr>3. الكتب والمذكرات   Books, Notes slides</vt:lpstr>
      <vt:lpstr>4. علم اللغة والتجويدLinguistics and phonetics </vt:lpstr>
      <vt:lpstr>5. دليل المواقع آلية البحث  Search Engine And Directories</vt:lpstr>
      <vt:lpstr>6. القواميس  Dictionaries</vt:lpstr>
      <vt:lpstr>7. الأفلام العربية Films</vt:lpstr>
      <vt:lpstr>8. الحاسوب   Computer knowledge</vt:lpstr>
      <vt:lpstr>9. علم البلاغة Rhetoric</vt:lpstr>
      <vt:lpstr> 10. اللغة العربية والادب والنحو والصرف  Arabic language, literature and grammar </vt:lpstr>
      <vt:lpstr>PowerPoint Presentation</vt:lpstr>
      <vt:lpstr>11. المساقات والدورات عبر الانترنت  Online Courses</vt:lpstr>
      <vt:lpstr>12. المكتبات الرقمية أو الالكترونية  Digital/ E- library</vt:lpstr>
      <vt:lpstr>13. القرآن والحديث   Quran and Hadith</vt:lpstr>
      <vt:lpstr>14. للمعلم الالكتروني E- Teacher</vt:lpstr>
      <vt:lpstr>15. الترجمة  Translation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 تطور تطبيقات الإنترنت في التعليم بدأت تلوح في الأفق ملامح طريقة جديدة في التعليم .. هي التعليم الإلكتروني .. نشهد الآن بداياتها .. وسوف تكون أكثر تطوراً في السنوات القادمة إن شاء الله  التعلم في المستقبل</dc:title>
  <dc:creator>majeed</dc:creator>
  <cp:lastModifiedBy>Ahsan</cp:lastModifiedBy>
  <cp:revision>113</cp:revision>
  <dcterms:created xsi:type="dcterms:W3CDTF">2012-01-19T16:43:21Z</dcterms:created>
  <dcterms:modified xsi:type="dcterms:W3CDTF">2019-05-14T09:18:10Z</dcterms:modified>
</cp:coreProperties>
</file>